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C7BD"/>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990"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1/13/2025</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1/13/2025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D779-8635-179B-4F84-5220F6062D5A}"/>
              </a:ext>
            </a:extLst>
          </p:cNvPr>
          <p:cNvSpPr>
            <a:spLocks noGrp="1"/>
          </p:cNvSpPr>
          <p:nvPr>
            <p:ph type="ctrTitle"/>
          </p:nvPr>
        </p:nvSpPr>
        <p:spPr/>
        <p:txBody>
          <a:bodyPr/>
          <a:lstStyle/>
          <a:p>
            <a:r>
              <a:rPr lang="en-US" dirty="0"/>
              <a:t>Consumer Goods</a:t>
            </a:r>
            <a:br>
              <a:rPr lang="en-US" dirty="0"/>
            </a:br>
            <a:r>
              <a:rPr lang="en-US" dirty="0"/>
              <a:t>Ad-hoc Insights</a:t>
            </a:r>
            <a:endParaRPr lang="en-IN" dirty="0"/>
          </a:p>
        </p:txBody>
      </p:sp>
      <p:sp>
        <p:nvSpPr>
          <p:cNvPr id="3" name="Subtitle 2">
            <a:extLst>
              <a:ext uri="{FF2B5EF4-FFF2-40B4-BE49-F238E27FC236}">
                <a16:creationId xmlns:a16="http://schemas.microsoft.com/office/drawing/2014/main" id="{3A177079-AB7B-94A0-E773-917AC25188EC}"/>
              </a:ext>
            </a:extLst>
          </p:cNvPr>
          <p:cNvSpPr>
            <a:spLocks noGrp="1"/>
          </p:cNvSpPr>
          <p:nvPr>
            <p:ph type="subTitle" idx="1"/>
          </p:nvPr>
        </p:nvSpPr>
        <p:spPr/>
        <p:txBody>
          <a:bodyPr/>
          <a:lstStyle/>
          <a:p>
            <a:r>
              <a:rPr lang="en-US" dirty="0"/>
              <a:t>Presented by Anupam Aditya</a:t>
            </a:r>
            <a:endParaRPr lang="en-IN" dirty="0"/>
          </a:p>
        </p:txBody>
      </p:sp>
      <p:pic>
        <p:nvPicPr>
          <p:cNvPr id="7" name="Picture 6" descr="Cartoon hand holding a light bulb&#10;&#10;Description automatically generated">
            <a:extLst>
              <a:ext uri="{FF2B5EF4-FFF2-40B4-BE49-F238E27FC236}">
                <a16:creationId xmlns:a16="http://schemas.microsoft.com/office/drawing/2014/main" id="{BA677498-03CA-32E7-F306-B73051370EC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418034" y="3313278"/>
            <a:ext cx="2528556" cy="2528556"/>
          </a:xfrm>
          <a:prstGeom prst="rect">
            <a:avLst/>
          </a:prstGeom>
        </p:spPr>
      </p:pic>
      <p:sp>
        <p:nvSpPr>
          <p:cNvPr id="10" name="Rectangle: Rounded Corners 9">
            <a:extLst>
              <a:ext uri="{FF2B5EF4-FFF2-40B4-BE49-F238E27FC236}">
                <a16:creationId xmlns:a16="http://schemas.microsoft.com/office/drawing/2014/main" id="{24053D4F-82C6-367E-7025-94113D4A03EB}"/>
              </a:ext>
            </a:extLst>
          </p:cNvPr>
          <p:cNvSpPr/>
          <p:nvPr/>
        </p:nvSpPr>
        <p:spPr>
          <a:xfrm>
            <a:off x="1984301" y="1896860"/>
            <a:ext cx="2268158" cy="386511"/>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1BC7BD"/>
                </a:solidFill>
                <a:latin typeface="+mj-lt"/>
              </a:rPr>
              <a:t>Atliq Hardwares</a:t>
            </a:r>
            <a:endParaRPr lang="en-IN" sz="2000" b="1" dirty="0">
              <a:solidFill>
                <a:srgbClr val="1BC7BD"/>
              </a:solidFill>
              <a:latin typeface="+mj-lt"/>
            </a:endParaRPr>
          </a:p>
        </p:txBody>
      </p:sp>
      <p:sp>
        <p:nvSpPr>
          <p:cNvPr id="11" name="Oval 10">
            <a:extLst>
              <a:ext uri="{FF2B5EF4-FFF2-40B4-BE49-F238E27FC236}">
                <a16:creationId xmlns:a16="http://schemas.microsoft.com/office/drawing/2014/main" id="{4A20E44E-D1E1-C958-D478-E58855D8856D}"/>
              </a:ext>
            </a:extLst>
          </p:cNvPr>
          <p:cNvSpPr/>
          <p:nvPr/>
        </p:nvSpPr>
        <p:spPr>
          <a:xfrm>
            <a:off x="762076" y="1391873"/>
            <a:ext cx="1396487" cy="13964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descr="A logo with a black background&#10;&#10;Description automatically generated">
            <a:extLst>
              <a:ext uri="{FF2B5EF4-FFF2-40B4-BE49-F238E27FC236}">
                <a16:creationId xmlns:a16="http://schemas.microsoft.com/office/drawing/2014/main" id="{2B91BB04-BB30-79EB-4D52-CDBB0FD328EB}"/>
              </a:ext>
            </a:extLst>
          </p:cNvPr>
          <p:cNvPicPr>
            <a:picLocks noChangeAspect="1"/>
          </p:cNvPicPr>
          <p:nvPr/>
        </p:nvPicPr>
        <p:blipFill>
          <a:blip r:embed="rId4"/>
          <a:stretch>
            <a:fillRect/>
          </a:stretch>
        </p:blipFill>
        <p:spPr>
          <a:xfrm>
            <a:off x="1006604" y="1611395"/>
            <a:ext cx="929772" cy="909854"/>
          </a:xfrm>
          <a:prstGeom prst="rect">
            <a:avLst/>
          </a:prstGeom>
        </p:spPr>
      </p:pic>
    </p:spTree>
    <p:extLst>
      <p:ext uri="{BB962C8B-B14F-4D97-AF65-F5344CB8AC3E}">
        <p14:creationId xmlns:p14="http://schemas.microsoft.com/office/powerpoint/2010/main" val="1391378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88E4-57DD-D644-4EBD-AE5681609A0D}"/>
              </a:ext>
            </a:extLst>
          </p:cNvPr>
          <p:cNvSpPr/>
          <p:nvPr/>
        </p:nvSpPr>
        <p:spPr>
          <a:xfrm>
            <a:off x="0" y="669956"/>
            <a:ext cx="12192000" cy="178353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829E56E-374D-4D98-027C-E3CB05CF7690}"/>
              </a:ext>
            </a:extLst>
          </p:cNvPr>
          <p:cNvSpPr txBox="1"/>
          <p:nvPr/>
        </p:nvSpPr>
        <p:spPr>
          <a:xfrm>
            <a:off x="187105" y="162962"/>
            <a:ext cx="11817790" cy="461665"/>
          </a:xfrm>
          <a:prstGeom prst="rect">
            <a:avLst/>
          </a:prstGeom>
          <a:noFill/>
        </p:spPr>
        <p:txBody>
          <a:bodyPr wrap="square" rtlCol="0">
            <a:spAutoFit/>
          </a:bodyPr>
          <a:lstStyle/>
          <a:p>
            <a:r>
              <a:rPr lang="en-IN" sz="2400" b="1" dirty="0">
                <a:latin typeface="+mj-lt"/>
              </a:rPr>
              <a:t>A</a:t>
            </a:r>
            <a:r>
              <a:rPr lang="en-IN" sz="2400" b="1" i="0" dirty="0">
                <a:effectLst/>
                <a:latin typeface="+mj-lt"/>
              </a:rPr>
              <a:t>d-hoc-Requests</a:t>
            </a:r>
            <a:endParaRPr lang="en-IN" sz="2400" b="1" dirty="0">
              <a:latin typeface="+mj-lt"/>
            </a:endParaRPr>
          </a:p>
        </p:txBody>
      </p:sp>
      <p:sp>
        <p:nvSpPr>
          <p:cNvPr id="7" name="TextBox 6">
            <a:extLst>
              <a:ext uri="{FF2B5EF4-FFF2-40B4-BE49-F238E27FC236}">
                <a16:creationId xmlns:a16="http://schemas.microsoft.com/office/drawing/2014/main" id="{35E06309-9BBA-8960-D79A-CD4078C6391E}"/>
              </a:ext>
            </a:extLst>
          </p:cNvPr>
          <p:cNvSpPr txBox="1"/>
          <p:nvPr/>
        </p:nvSpPr>
        <p:spPr>
          <a:xfrm>
            <a:off x="1493847" y="915391"/>
            <a:ext cx="10364778" cy="646331"/>
          </a:xfrm>
          <a:prstGeom prst="rect">
            <a:avLst/>
          </a:prstGeom>
          <a:noFill/>
        </p:spPr>
        <p:txBody>
          <a:bodyPr wrap="square" rtlCol="0">
            <a:spAutoFit/>
          </a:bodyPr>
          <a:lstStyle/>
          <a:p>
            <a:r>
              <a:rPr lang="en-US" dirty="0"/>
              <a:t>In which quarter of 2020, got the maximum total_sold_quantity ? The final output contains these fields sorted by the total_sold_quantity, Quarter, total_sold_quantity .</a:t>
            </a:r>
            <a:endParaRPr lang="en-IN" dirty="0"/>
          </a:p>
        </p:txBody>
      </p:sp>
      <p:pic>
        <p:nvPicPr>
          <p:cNvPr id="9" name="Graphic 8" descr="Chevron arrows with solid fill">
            <a:extLst>
              <a:ext uri="{FF2B5EF4-FFF2-40B4-BE49-F238E27FC236}">
                <a16:creationId xmlns:a16="http://schemas.microsoft.com/office/drawing/2014/main" id="{55FAA9C5-331A-481B-BBF6-4EDCDD643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105" y="885447"/>
            <a:ext cx="676275" cy="676275"/>
          </a:xfrm>
          <a:prstGeom prst="rect">
            <a:avLst/>
          </a:prstGeom>
        </p:spPr>
      </p:pic>
      <p:sp>
        <p:nvSpPr>
          <p:cNvPr id="10" name="TextBox 9">
            <a:extLst>
              <a:ext uri="{FF2B5EF4-FFF2-40B4-BE49-F238E27FC236}">
                <a16:creationId xmlns:a16="http://schemas.microsoft.com/office/drawing/2014/main" id="{B127F35D-6E24-0D19-8222-2C022BD0CF9F}"/>
              </a:ext>
            </a:extLst>
          </p:cNvPr>
          <p:cNvSpPr txBox="1"/>
          <p:nvPr/>
        </p:nvSpPr>
        <p:spPr>
          <a:xfrm>
            <a:off x="877973" y="869641"/>
            <a:ext cx="615874" cy="707886"/>
          </a:xfrm>
          <a:prstGeom prst="rect">
            <a:avLst/>
          </a:prstGeom>
          <a:noFill/>
        </p:spPr>
        <p:txBody>
          <a:bodyPr wrap="none" rtlCol="0">
            <a:spAutoFit/>
          </a:bodyPr>
          <a:lstStyle/>
          <a:p>
            <a:r>
              <a:rPr lang="en-US" sz="4000" b="1" dirty="0">
                <a:solidFill>
                  <a:srgbClr val="1BC7BD"/>
                </a:solidFill>
              </a:rPr>
              <a:t>8</a:t>
            </a:r>
            <a:r>
              <a:rPr lang="en-US" sz="4000" b="1" dirty="0"/>
              <a:t>.</a:t>
            </a:r>
            <a:endParaRPr lang="en-IN" sz="4000" b="1" dirty="0"/>
          </a:p>
        </p:txBody>
      </p:sp>
      <p:sp>
        <p:nvSpPr>
          <p:cNvPr id="12" name="TextBox 11">
            <a:extLst>
              <a:ext uri="{FF2B5EF4-FFF2-40B4-BE49-F238E27FC236}">
                <a16:creationId xmlns:a16="http://schemas.microsoft.com/office/drawing/2014/main" id="{B8303531-C520-E5C5-F768-67086CC7E70B}"/>
              </a:ext>
            </a:extLst>
          </p:cNvPr>
          <p:cNvSpPr txBox="1"/>
          <p:nvPr/>
        </p:nvSpPr>
        <p:spPr>
          <a:xfrm>
            <a:off x="1493848" y="2142513"/>
            <a:ext cx="10202852" cy="1815882"/>
          </a:xfrm>
          <a:prstGeom prst="rect">
            <a:avLst/>
          </a:prstGeom>
          <a:noFill/>
        </p:spPr>
        <p:txBody>
          <a:bodyPr wrap="square" rtlCol="0">
            <a:spAutoFit/>
          </a:bodyPr>
          <a:lstStyle/>
          <a:p>
            <a:r>
              <a:rPr lang="en-US" sz="1600" dirty="0">
                <a:solidFill>
                  <a:schemeClr val="bg2">
                    <a:lumMod val="10000"/>
                    <a:lumOff val="90000"/>
                  </a:schemeClr>
                </a:solidFill>
              </a:rPr>
              <a:t>SELECT CONCAT("Q",CEILING(MONTH(DATE_ADD(date, INTERVAL 4 MONTH))/3)) AS Quater, ROUND(SUM(sold_quantity)/1000000,2) AS total_sold_quantity</a:t>
            </a:r>
          </a:p>
          <a:p>
            <a:r>
              <a:rPr lang="en-US" sz="1600" dirty="0">
                <a:solidFill>
                  <a:schemeClr val="bg2">
                    <a:lumMod val="10000"/>
                    <a:lumOff val="90000"/>
                  </a:schemeClr>
                </a:solidFill>
              </a:rPr>
              <a:t>FROM fact_sales_monthly</a:t>
            </a:r>
          </a:p>
          <a:p>
            <a:r>
              <a:rPr lang="en-US" sz="1600" dirty="0">
                <a:solidFill>
                  <a:schemeClr val="bg2">
                    <a:lumMod val="10000"/>
                    <a:lumOff val="90000"/>
                  </a:schemeClr>
                </a:solidFill>
              </a:rPr>
              <a:t>WHERE </a:t>
            </a:r>
          </a:p>
          <a:p>
            <a:r>
              <a:rPr lang="en-US" sz="1600" dirty="0">
                <a:solidFill>
                  <a:schemeClr val="bg2">
                    <a:lumMod val="10000"/>
                    <a:lumOff val="90000"/>
                  </a:schemeClr>
                </a:solidFill>
              </a:rPr>
              <a:t>fiscal_year = 2020</a:t>
            </a:r>
          </a:p>
          <a:p>
            <a:r>
              <a:rPr lang="en-US" sz="1600" dirty="0">
                <a:solidFill>
                  <a:schemeClr val="bg2">
                    <a:lumMod val="10000"/>
                    <a:lumOff val="90000"/>
                  </a:schemeClr>
                </a:solidFill>
              </a:rPr>
              <a:t>GROUP BY Quarter</a:t>
            </a:r>
          </a:p>
          <a:p>
            <a:r>
              <a:rPr lang="en-US" sz="1600" dirty="0">
                <a:solidFill>
                  <a:schemeClr val="bg2">
                    <a:lumMod val="10000"/>
                    <a:lumOff val="90000"/>
                  </a:schemeClr>
                </a:solidFill>
              </a:rPr>
              <a:t>ORDER BY total_sold_quantity DESC ;</a:t>
            </a:r>
            <a:endParaRPr lang="en-IN" sz="1600" dirty="0">
              <a:solidFill>
                <a:schemeClr val="bg2">
                  <a:lumMod val="10000"/>
                  <a:lumOff val="90000"/>
                </a:schemeClr>
              </a:solidFill>
            </a:endParaRPr>
          </a:p>
        </p:txBody>
      </p:sp>
      <p:sp>
        <p:nvSpPr>
          <p:cNvPr id="13" name="TextBox 12">
            <a:extLst>
              <a:ext uri="{FF2B5EF4-FFF2-40B4-BE49-F238E27FC236}">
                <a16:creationId xmlns:a16="http://schemas.microsoft.com/office/drawing/2014/main" id="{01D4DE8A-5234-F4A2-FA47-543564F35E62}"/>
              </a:ext>
            </a:extLst>
          </p:cNvPr>
          <p:cNvSpPr txBox="1"/>
          <p:nvPr/>
        </p:nvSpPr>
        <p:spPr>
          <a:xfrm>
            <a:off x="1493847" y="1767687"/>
            <a:ext cx="1287453" cy="369332"/>
          </a:xfrm>
          <a:prstGeom prst="rect">
            <a:avLst/>
          </a:prstGeom>
          <a:noFill/>
        </p:spPr>
        <p:txBody>
          <a:bodyPr wrap="square" rtlCol="0">
            <a:spAutoFit/>
          </a:bodyPr>
          <a:lstStyle/>
          <a:p>
            <a:r>
              <a:rPr lang="en-US" dirty="0">
                <a:solidFill>
                  <a:schemeClr val="tx2">
                    <a:lumMod val="60000"/>
                    <a:lumOff val="40000"/>
                  </a:schemeClr>
                </a:solidFill>
              </a:rPr>
              <a:t>QUERY :</a:t>
            </a:r>
            <a:endParaRPr lang="en-IN" dirty="0">
              <a:solidFill>
                <a:schemeClr val="tx2">
                  <a:lumMod val="60000"/>
                  <a:lumOff val="40000"/>
                </a:schemeClr>
              </a:solidFill>
            </a:endParaRPr>
          </a:p>
        </p:txBody>
      </p:sp>
      <p:pic>
        <p:nvPicPr>
          <p:cNvPr id="3" name="Picture 2">
            <a:extLst>
              <a:ext uri="{FF2B5EF4-FFF2-40B4-BE49-F238E27FC236}">
                <a16:creationId xmlns:a16="http://schemas.microsoft.com/office/drawing/2014/main" id="{79597658-ED57-7489-491D-5BA0B11EA282}"/>
              </a:ext>
            </a:extLst>
          </p:cNvPr>
          <p:cNvPicPr>
            <a:picLocks noChangeAspect="1"/>
          </p:cNvPicPr>
          <p:nvPr/>
        </p:nvPicPr>
        <p:blipFill>
          <a:blip r:embed="rId4"/>
          <a:stretch>
            <a:fillRect/>
          </a:stretch>
        </p:blipFill>
        <p:spPr>
          <a:xfrm>
            <a:off x="1583249" y="4214550"/>
            <a:ext cx="2836351" cy="1572149"/>
          </a:xfrm>
          <a:prstGeom prst="rect">
            <a:avLst/>
          </a:prstGeom>
        </p:spPr>
      </p:pic>
    </p:spTree>
    <p:extLst>
      <p:ext uri="{BB962C8B-B14F-4D97-AF65-F5344CB8AC3E}">
        <p14:creationId xmlns:p14="http://schemas.microsoft.com/office/powerpoint/2010/main" val="1718197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88E4-57DD-D644-4EBD-AE5681609A0D}"/>
              </a:ext>
            </a:extLst>
          </p:cNvPr>
          <p:cNvSpPr/>
          <p:nvPr/>
        </p:nvSpPr>
        <p:spPr>
          <a:xfrm>
            <a:off x="0" y="669956"/>
            <a:ext cx="12192000" cy="178353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829E56E-374D-4D98-027C-E3CB05CF7690}"/>
              </a:ext>
            </a:extLst>
          </p:cNvPr>
          <p:cNvSpPr txBox="1"/>
          <p:nvPr/>
        </p:nvSpPr>
        <p:spPr>
          <a:xfrm>
            <a:off x="187105" y="162962"/>
            <a:ext cx="11817790" cy="461665"/>
          </a:xfrm>
          <a:prstGeom prst="rect">
            <a:avLst/>
          </a:prstGeom>
          <a:noFill/>
        </p:spPr>
        <p:txBody>
          <a:bodyPr wrap="square" rtlCol="0">
            <a:spAutoFit/>
          </a:bodyPr>
          <a:lstStyle/>
          <a:p>
            <a:r>
              <a:rPr lang="en-IN" sz="2400" b="1" dirty="0">
                <a:latin typeface="+mj-lt"/>
              </a:rPr>
              <a:t>A</a:t>
            </a:r>
            <a:r>
              <a:rPr lang="en-IN" sz="2400" b="1" i="0" dirty="0">
                <a:effectLst/>
                <a:latin typeface="+mj-lt"/>
              </a:rPr>
              <a:t>d-hoc-Requests</a:t>
            </a:r>
            <a:endParaRPr lang="en-IN" sz="2400" b="1" dirty="0">
              <a:latin typeface="+mj-lt"/>
            </a:endParaRPr>
          </a:p>
        </p:txBody>
      </p:sp>
      <p:sp>
        <p:nvSpPr>
          <p:cNvPr id="7" name="TextBox 6">
            <a:extLst>
              <a:ext uri="{FF2B5EF4-FFF2-40B4-BE49-F238E27FC236}">
                <a16:creationId xmlns:a16="http://schemas.microsoft.com/office/drawing/2014/main" id="{35E06309-9BBA-8960-D79A-CD4078C6391E}"/>
              </a:ext>
            </a:extLst>
          </p:cNvPr>
          <p:cNvSpPr txBox="1"/>
          <p:nvPr/>
        </p:nvSpPr>
        <p:spPr>
          <a:xfrm>
            <a:off x="1493847" y="915391"/>
            <a:ext cx="10364778" cy="646331"/>
          </a:xfrm>
          <a:prstGeom prst="rect">
            <a:avLst/>
          </a:prstGeom>
          <a:noFill/>
        </p:spPr>
        <p:txBody>
          <a:bodyPr wrap="square" rtlCol="0">
            <a:spAutoFit/>
          </a:bodyPr>
          <a:lstStyle/>
          <a:p>
            <a:r>
              <a:rPr lang="en-US" dirty="0"/>
              <a:t>Which channel helped to bring more gross sales in the fiscal year 2021 and the percentage of contribution? The final output contains these fields channel, gross_sales_mln, percentage </a:t>
            </a:r>
            <a:endParaRPr lang="en-IN" dirty="0"/>
          </a:p>
        </p:txBody>
      </p:sp>
      <p:pic>
        <p:nvPicPr>
          <p:cNvPr id="9" name="Graphic 8" descr="Chevron arrows with solid fill">
            <a:extLst>
              <a:ext uri="{FF2B5EF4-FFF2-40B4-BE49-F238E27FC236}">
                <a16:creationId xmlns:a16="http://schemas.microsoft.com/office/drawing/2014/main" id="{55FAA9C5-331A-481B-BBF6-4EDCDD643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105" y="885447"/>
            <a:ext cx="676275" cy="676275"/>
          </a:xfrm>
          <a:prstGeom prst="rect">
            <a:avLst/>
          </a:prstGeom>
        </p:spPr>
      </p:pic>
      <p:sp>
        <p:nvSpPr>
          <p:cNvPr id="10" name="TextBox 9">
            <a:extLst>
              <a:ext uri="{FF2B5EF4-FFF2-40B4-BE49-F238E27FC236}">
                <a16:creationId xmlns:a16="http://schemas.microsoft.com/office/drawing/2014/main" id="{B127F35D-6E24-0D19-8222-2C022BD0CF9F}"/>
              </a:ext>
            </a:extLst>
          </p:cNvPr>
          <p:cNvSpPr txBox="1"/>
          <p:nvPr/>
        </p:nvSpPr>
        <p:spPr>
          <a:xfrm>
            <a:off x="877973" y="869641"/>
            <a:ext cx="615874" cy="707886"/>
          </a:xfrm>
          <a:prstGeom prst="rect">
            <a:avLst/>
          </a:prstGeom>
          <a:noFill/>
        </p:spPr>
        <p:txBody>
          <a:bodyPr wrap="none" rtlCol="0">
            <a:spAutoFit/>
          </a:bodyPr>
          <a:lstStyle/>
          <a:p>
            <a:r>
              <a:rPr lang="en-US" sz="4000" b="1" dirty="0">
                <a:solidFill>
                  <a:srgbClr val="1BC7BD"/>
                </a:solidFill>
              </a:rPr>
              <a:t>9</a:t>
            </a:r>
            <a:r>
              <a:rPr lang="en-US" sz="4000" b="1" dirty="0"/>
              <a:t>.</a:t>
            </a:r>
            <a:endParaRPr lang="en-IN" sz="4000" b="1" dirty="0"/>
          </a:p>
        </p:txBody>
      </p:sp>
      <p:sp>
        <p:nvSpPr>
          <p:cNvPr id="12" name="TextBox 11">
            <a:extLst>
              <a:ext uri="{FF2B5EF4-FFF2-40B4-BE49-F238E27FC236}">
                <a16:creationId xmlns:a16="http://schemas.microsoft.com/office/drawing/2014/main" id="{B8303531-C520-E5C5-F768-67086CC7E70B}"/>
              </a:ext>
            </a:extLst>
          </p:cNvPr>
          <p:cNvSpPr txBox="1"/>
          <p:nvPr/>
        </p:nvSpPr>
        <p:spPr>
          <a:xfrm>
            <a:off x="1493848" y="2123463"/>
            <a:ext cx="10202852" cy="3293209"/>
          </a:xfrm>
          <a:prstGeom prst="rect">
            <a:avLst/>
          </a:prstGeom>
          <a:noFill/>
        </p:spPr>
        <p:txBody>
          <a:bodyPr wrap="square" rtlCol="0">
            <a:spAutoFit/>
          </a:bodyPr>
          <a:lstStyle/>
          <a:p>
            <a:r>
              <a:rPr lang="en-US" sz="1600" dirty="0">
                <a:solidFill>
                  <a:schemeClr val="bg2">
                    <a:lumMod val="10000"/>
                    <a:lumOff val="90000"/>
                  </a:schemeClr>
                </a:solidFill>
              </a:rPr>
              <a:t>WITH cte1 AS</a:t>
            </a:r>
          </a:p>
          <a:p>
            <a:r>
              <a:rPr lang="en-US" sz="1600" dirty="0">
                <a:solidFill>
                  <a:schemeClr val="bg2">
                    <a:lumMod val="10000"/>
                    <a:lumOff val="90000"/>
                  </a:schemeClr>
                </a:solidFill>
              </a:rPr>
              <a:t>	(SELECT channel, ROUND(SUM(sold_quantity*gross_price)/1000000,2) AS gross_sales_mln</a:t>
            </a:r>
          </a:p>
          <a:p>
            <a:r>
              <a:rPr lang="en-US" sz="1600" dirty="0">
                <a:solidFill>
                  <a:schemeClr val="bg2">
                    <a:lumMod val="10000"/>
                    <a:lumOff val="90000"/>
                  </a:schemeClr>
                </a:solidFill>
              </a:rPr>
              <a:t>	FROM fact_sales_monthly SM</a:t>
            </a:r>
          </a:p>
          <a:p>
            <a:r>
              <a:rPr lang="en-US" sz="1600" dirty="0">
                <a:solidFill>
                  <a:schemeClr val="bg2">
                    <a:lumMod val="10000"/>
                    <a:lumOff val="90000"/>
                  </a:schemeClr>
                </a:solidFill>
              </a:rPr>
              <a:t>	JOIN</a:t>
            </a:r>
          </a:p>
          <a:p>
            <a:r>
              <a:rPr lang="en-US" sz="1600" dirty="0">
                <a:solidFill>
                  <a:schemeClr val="bg2">
                    <a:lumMod val="10000"/>
                    <a:lumOff val="90000"/>
                  </a:schemeClr>
                </a:solidFill>
              </a:rPr>
              <a:t>	fact_gross_price GS ON</a:t>
            </a:r>
          </a:p>
          <a:p>
            <a:r>
              <a:rPr lang="en-US" sz="1600" dirty="0">
                <a:solidFill>
                  <a:schemeClr val="bg2">
                    <a:lumMod val="10000"/>
                    <a:lumOff val="90000"/>
                  </a:schemeClr>
                </a:solidFill>
              </a:rPr>
              <a:t>	GS.pro	duct_code = SM.product_code</a:t>
            </a:r>
          </a:p>
          <a:p>
            <a:r>
              <a:rPr lang="en-US" sz="1600" dirty="0">
                <a:solidFill>
                  <a:schemeClr val="bg2">
                    <a:lumMod val="10000"/>
                    <a:lumOff val="90000"/>
                  </a:schemeClr>
                </a:solidFill>
              </a:rPr>
              <a:t>	JOIN dim_customer DM ON</a:t>
            </a:r>
          </a:p>
          <a:p>
            <a:r>
              <a:rPr lang="en-US" sz="1600" dirty="0">
                <a:solidFill>
                  <a:schemeClr val="bg2">
                    <a:lumMod val="10000"/>
                    <a:lumOff val="90000"/>
                  </a:schemeClr>
                </a:solidFill>
              </a:rPr>
              <a:t>	SM.customer_code = DM.customer_code</a:t>
            </a:r>
          </a:p>
          <a:p>
            <a:r>
              <a:rPr lang="en-US" sz="1600" dirty="0">
                <a:solidFill>
                  <a:schemeClr val="bg2">
                    <a:lumMod val="10000"/>
                    <a:lumOff val="90000"/>
                  </a:schemeClr>
                </a:solidFill>
              </a:rPr>
              <a:t>	WHERE SM.fiscal_year = 2021</a:t>
            </a:r>
          </a:p>
          <a:p>
            <a:r>
              <a:rPr lang="en-US" sz="1600" dirty="0">
                <a:solidFill>
                  <a:schemeClr val="bg2">
                    <a:lumMod val="10000"/>
                    <a:lumOff val="90000"/>
                  </a:schemeClr>
                </a:solidFill>
              </a:rPr>
              <a:t>	GROUP BY channel)</a:t>
            </a:r>
          </a:p>
          <a:p>
            <a:r>
              <a:rPr lang="en-US" sz="1600" dirty="0">
                <a:solidFill>
                  <a:schemeClr val="bg2">
                    <a:lumMod val="10000"/>
                    <a:lumOff val="90000"/>
                  </a:schemeClr>
                </a:solidFill>
              </a:rPr>
              <a:t>SELECT *, ROUND(gross_sales_mln*100/SUM(gross_sales_mln)OVER() ,2) AS percentage</a:t>
            </a:r>
          </a:p>
          <a:p>
            <a:r>
              <a:rPr lang="en-US" sz="1600" dirty="0">
                <a:solidFill>
                  <a:schemeClr val="bg2">
                    <a:lumMod val="10000"/>
                    <a:lumOff val="90000"/>
                  </a:schemeClr>
                </a:solidFill>
              </a:rPr>
              <a:t>FROM cte1</a:t>
            </a:r>
          </a:p>
          <a:p>
            <a:r>
              <a:rPr lang="en-US" sz="1600" dirty="0">
                <a:solidFill>
                  <a:schemeClr val="bg2">
                    <a:lumMod val="10000"/>
                    <a:lumOff val="90000"/>
                  </a:schemeClr>
                </a:solidFill>
              </a:rPr>
              <a:t>ORDER BY gross_sales_mln DESC ;</a:t>
            </a:r>
            <a:endParaRPr lang="en-IN" sz="1600" dirty="0">
              <a:solidFill>
                <a:schemeClr val="bg2">
                  <a:lumMod val="10000"/>
                  <a:lumOff val="90000"/>
                </a:schemeClr>
              </a:solidFill>
            </a:endParaRPr>
          </a:p>
        </p:txBody>
      </p:sp>
      <p:sp>
        <p:nvSpPr>
          <p:cNvPr id="13" name="TextBox 12">
            <a:extLst>
              <a:ext uri="{FF2B5EF4-FFF2-40B4-BE49-F238E27FC236}">
                <a16:creationId xmlns:a16="http://schemas.microsoft.com/office/drawing/2014/main" id="{01D4DE8A-5234-F4A2-FA47-543564F35E62}"/>
              </a:ext>
            </a:extLst>
          </p:cNvPr>
          <p:cNvSpPr txBox="1"/>
          <p:nvPr/>
        </p:nvSpPr>
        <p:spPr>
          <a:xfrm>
            <a:off x="1493847" y="1748637"/>
            <a:ext cx="1287453" cy="369332"/>
          </a:xfrm>
          <a:prstGeom prst="rect">
            <a:avLst/>
          </a:prstGeom>
          <a:noFill/>
        </p:spPr>
        <p:txBody>
          <a:bodyPr wrap="square" rtlCol="0">
            <a:spAutoFit/>
          </a:bodyPr>
          <a:lstStyle/>
          <a:p>
            <a:r>
              <a:rPr lang="en-US" dirty="0">
                <a:solidFill>
                  <a:schemeClr val="tx2">
                    <a:lumMod val="60000"/>
                    <a:lumOff val="40000"/>
                  </a:schemeClr>
                </a:solidFill>
              </a:rPr>
              <a:t>QUERY :</a:t>
            </a:r>
            <a:endParaRPr lang="en-IN" dirty="0">
              <a:solidFill>
                <a:schemeClr val="tx2">
                  <a:lumMod val="60000"/>
                  <a:lumOff val="40000"/>
                </a:schemeClr>
              </a:solidFill>
            </a:endParaRPr>
          </a:p>
        </p:txBody>
      </p:sp>
    </p:spTree>
    <p:extLst>
      <p:ext uri="{BB962C8B-B14F-4D97-AF65-F5344CB8AC3E}">
        <p14:creationId xmlns:p14="http://schemas.microsoft.com/office/powerpoint/2010/main" val="3515675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88E4-57DD-D644-4EBD-AE5681609A0D}"/>
              </a:ext>
            </a:extLst>
          </p:cNvPr>
          <p:cNvSpPr/>
          <p:nvPr/>
        </p:nvSpPr>
        <p:spPr>
          <a:xfrm>
            <a:off x="0" y="669956"/>
            <a:ext cx="12192000" cy="178353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829E56E-374D-4D98-027C-E3CB05CF7690}"/>
              </a:ext>
            </a:extLst>
          </p:cNvPr>
          <p:cNvSpPr txBox="1"/>
          <p:nvPr/>
        </p:nvSpPr>
        <p:spPr>
          <a:xfrm>
            <a:off x="187105" y="162962"/>
            <a:ext cx="11817790" cy="461665"/>
          </a:xfrm>
          <a:prstGeom prst="rect">
            <a:avLst/>
          </a:prstGeom>
          <a:noFill/>
        </p:spPr>
        <p:txBody>
          <a:bodyPr wrap="square" rtlCol="0">
            <a:spAutoFit/>
          </a:bodyPr>
          <a:lstStyle/>
          <a:p>
            <a:r>
              <a:rPr lang="en-IN" sz="2400" b="1" dirty="0">
                <a:latin typeface="+mj-lt"/>
              </a:rPr>
              <a:t>A</a:t>
            </a:r>
            <a:r>
              <a:rPr lang="en-IN" sz="2400" b="1" i="0" dirty="0">
                <a:effectLst/>
                <a:latin typeface="+mj-lt"/>
              </a:rPr>
              <a:t>d-hoc-Requests</a:t>
            </a:r>
            <a:endParaRPr lang="en-IN" sz="2400" b="1" dirty="0">
              <a:latin typeface="+mj-lt"/>
            </a:endParaRPr>
          </a:p>
        </p:txBody>
      </p:sp>
      <p:sp>
        <p:nvSpPr>
          <p:cNvPr id="7" name="TextBox 6">
            <a:extLst>
              <a:ext uri="{FF2B5EF4-FFF2-40B4-BE49-F238E27FC236}">
                <a16:creationId xmlns:a16="http://schemas.microsoft.com/office/drawing/2014/main" id="{35E06309-9BBA-8960-D79A-CD4078C6391E}"/>
              </a:ext>
            </a:extLst>
          </p:cNvPr>
          <p:cNvSpPr txBox="1"/>
          <p:nvPr/>
        </p:nvSpPr>
        <p:spPr>
          <a:xfrm>
            <a:off x="1655773" y="915391"/>
            <a:ext cx="10202852" cy="584775"/>
          </a:xfrm>
          <a:prstGeom prst="rect">
            <a:avLst/>
          </a:prstGeom>
          <a:noFill/>
        </p:spPr>
        <p:txBody>
          <a:bodyPr wrap="square" rtlCol="0">
            <a:spAutoFit/>
          </a:bodyPr>
          <a:lstStyle/>
          <a:p>
            <a:r>
              <a:rPr lang="en-US" sz="1600" dirty="0"/>
              <a:t>Get the Top 3 products in each division that have a high total_sold_quantity in the fiscal_year 2021? The final output contains these fields division, product_code,product, total_sold_quantity, </a:t>
            </a:r>
            <a:r>
              <a:rPr lang="en-US" sz="1600" dirty="0" err="1"/>
              <a:t>rank_order</a:t>
            </a:r>
            <a:endParaRPr lang="en-IN" sz="1600" dirty="0"/>
          </a:p>
        </p:txBody>
      </p:sp>
      <p:pic>
        <p:nvPicPr>
          <p:cNvPr id="9" name="Graphic 8" descr="Chevron arrows with solid fill">
            <a:extLst>
              <a:ext uri="{FF2B5EF4-FFF2-40B4-BE49-F238E27FC236}">
                <a16:creationId xmlns:a16="http://schemas.microsoft.com/office/drawing/2014/main" id="{55FAA9C5-331A-481B-BBF6-4EDCDD643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105" y="885447"/>
            <a:ext cx="676275" cy="676275"/>
          </a:xfrm>
          <a:prstGeom prst="rect">
            <a:avLst/>
          </a:prstGeom>
        </p:spPr>
      </p:pic>
      <p:sp>
        <p:nvSpPr>
          <p:cNvPr id="12" name="TextBox 11">
            <a:extLst>
              <a:ext uri="{FF2B5EF4-FFF2-40B4-BE49-F238E27FC236}">
                <a16:creationId xmlns:a16="http://schemas.microsoft.com/office/drawing/2014/main" id="{B8303531-C520-E5C5-F768-67086CC7E70B}"/>
              </a:ext>
            </a:extLst>
          </p:cNvPr>
          <p:cNvSpPr txBox="1"/>
          <p:nvPr/>
        </p:nvSpPr>
        <p:spPr>
          <a:xfrm>
            <a:off x="1493848" y="2047263"/>
            <a:ext cx="10202852" cy="2554545"/>
          </a:xfrm>
          <a:prstGeom prst="rect">
            <a:avLst/>
          </a:prstGeom>
          <a:noFill/>
        </p:spPr>
        <p:txBody>
          <a:bodyPr wrap="square" rtlCol="0">
            <a:spAutoFit/>
          </a:bodyPr>
          <a:lstStyle/>
          <a:p>
            <a:r>
              <a:rPr lang="en-US" sz="1600" dirty="0">
                <a:solidFill>
                  <a:schemeClr val="bg2">
                    <a:lumMod val="10000"/>
                    <a:lumOff val="90000"/>
                  </a:schemeClr>
                </a:solidFill>
              </a:rPr>
              <a:t>WITH cte1 AS</a:t>
            </a:r>
          </a:p>
          <a:p>
            <a:r>
              <a:rPr lang="en-US" sz="1600" dirty="0">
                <a:solidFill>
                  <a:schemeClr val="bg2">
                    <a:lumMod val="10000"/>
                    <a:lumOff val="90000"/>
                  </a:schemeClr>
                </a:solidFill>
              </a:rPr>
              <a:t>	(SELECT division, DP.product_code, CONCAT(product," - ",variant) AS products, 	CONCAT(ROUND(SUM(sold_quantity)/1000,2),"K") AS total_sold_quantity, ROW_NUMBER() 	OVER(PARTITION BY division ORDER BY SUM(sold_quantity) DESC ) AS rank_order</a:t>
            </a:r>
          </a:p>
          <a:p>
            <a:r>
              <a:rPr lang="en-US" sz="1600" dirty="0">
                <a:solidFill>
                  <a:schemeClr val="bg2">
                    <a:lumMod val="10000"/>
                    <a:lumOff val="90000"/>
                  </a:schemeClr>
                </a:solidFill>
              </a:rPr>
              <a:t>	FROM dim_product DP</a:t>
            </a:r>
          </a:p>
          <a:p>
            <a:r>
              <a:rPr lang="en-US" sz="1600" dirty="0">
                <a:solidFill>
                  <a:schemeClr val="bg2">
                    <a:lumMod val="10000"/>
                    <a:lumOff val="90000"/>
                  </a:schemeClr>
                </a:solidFill>
              </a:rPr>
              <a:t>	JOIN </a:t>
            </a:r>
          </a:p>
          <a:p>
            <a:r>
              <a:rPr lang="en-US" sz="1600" dirty="0">
                <a:solidFill>
                  <a:schemeClr val="bg2">
                    <a:lumMod val="10000"/>
                    <a:lumOff val="90000"/>
                  </a:schemeClr>
                </a:solidFill>
              </a:rPr>
              <a:t>	fact_sales_monthly SM ON</a:t>
            </a:r>
          </a:p>
          <a:p>
            <a:r>
              <a:rPr lang="en-US" sz="1600" dirty="0">
                <a:solidFill>
                  <a:schemeClr val="bg2">
                    <a:lumMod val="10000"/>
                    <a:lumOff val="90000"/>
                  </a:schemeClr>
                </a:solidFill>
              </a:rPr>
              <a:t>	SM.product_code = DP.product_code</a:t>
            </a:r>
          </a:p>
          <a:p>
            <a:r>
              <a:rPr lang="en-US" sz="1600" dirty="0">
                <a:solidFill>
                  <a:schemeClr val="bg2">
                    <a:lumMod val="10000"/>
                    <a:lumOff val="90000"/>
                  </a:schemeClr>
                </a:solidFill>
              </a:rPr>
              <a:t>	GROUP BY DP.product_code, division, products )</a:t>
            </a:r>
          </a:p>
          <a:p>
            <a:r>
              <a:rPr lang="en-US" sz="1600" dirty="0">
                <a:solidFill>
                  <a:schemeClr val="bg2">
                    <a:lumMod val="10000"/>
                    <a:lumOff val="90000"/>
                  </a:schemeClr>
                </a:solidFill>
              </a:rPr>
              <a:t>SELECT *FROM cte1WHERE rank_order &lt; 4</a:t>
            </a:r>
            <a:endParaRPr lang="en-IN" sz="1600" dirty="0">
              <a:solidFill>
                <a:schemeClr val="bg2">
                  <a:lumMod val="10000"/>
                  <a:lumOff val="90000"/>
                </a:schemeClr>
              </a:solidFill>
            </a:endParaRPr>
          </a:p>
        </p:txBody>
      </p:sp>
      <p:sp>
        <p:nvSpPr>
          <p:cNvPr id="13" name="TextBox 12">
            <a:extLst>
              <a:ext uri="{FF2B5EF4-FFF2-40B4-BE49-F238E27FC236}">
                <a16:creationId xmlns:a16="http://schemas.microsoft.com/office/drawing/2014/main" id="{01D4DE8A-5234-F4A2-FA47-543564F35E62}"/>
              </a:ext>
            </a:extLst>
          </p:cNvPr>
          <p:cNvSpPr txBox="1"/>
          <p:nvPr/>
        </p:nvSpPr>
        <p:spPr>
          <a:xfrm>
            <a:off x="1493847" y="1672437"/>
            <a:ext cx="1287453" cy="369332"/>
          </a:xfrm>
          <a:prstGeom prst="rect">
            <a:avLst/>
          </a:prstGeom>
          <a:noFill/>
        </p:spPr>
        <p:txBody>
          <a:bodyPr wrap="square" rtlCol="0">
            <a:spAutoFit/>
          </a:bodyPr>
          <a:lstStyle/>
          <a:p>
            <a:r>
              <a:rPr lang="en-US" dirty="0">
                <a:solidFill>
                  <a:schemeClr val="tx2">
                    <a:lumMod val="60000"/>
                    <a:lumOff val="40000"/>
                  </a:schemeClr>
                </a:solidFill>
              </a:rPr>
              <a:t>QUERY :</a:t>
            </a:r>
            <a:endParaRPr lang="en-IN" dirty="0">
              <a:solidFill>
                <a:schemeClr val="tx2">
                  <a:lumMod val="60000"/>
                  <a:lumOff val="40000"/>
                </a:schemeClr>
              </a:solidFill>
            </a:endParaRPr>
          </a:p>
        </p:txBody>
      </p:sp>
      <p:pic>
        <p:nvPicPr>
          <p:cNvPr id="11" name="Picture 10">
            <a:extLst>
              <a:ext uri="{FF2B5EF4-FFF2-40B4-BE49-F238E27FC236}">
                <a16:creationId xmlns:a16="http://schemas.microsoft.com/office/drawing/2014/main" id="{F1F400F5-560B-DBC4-4772-848C839FA6E2}"/>
              </a:ext>
            </a:extLst>
          </p:cNvPr>
          <p:cNvPicPr>
            <a:picLocks noChangeAspect="1"/>
          </p:cNvPicPr>
          <p:nvPr/>
        </p:nvPicPr>
        <p:blipFill>
          <a:blip r:embed="rId4"/>
          <a:stretch>
            <a:fillRect/>
          </a:stretch>
        </p:blipFill>
        <p:spPr>
          <a:xfrm>
            <a:off x="1581150" y="4697058"/>
            <a:ext cx="8343900" cy="1964569"/>
          </a:xfrm>
          <a:prstGeom prst="rect">
            <a:avLst/>
          </a:prstGeom>
        </p:spPr>
      </p:pic>
      <p:sp>
        <p:nvSpPr>
          <p:cNvPr id="14" name="TextBox 13">
            <a:extLst>
              <a:ext uri="{FF2B5EF4-FFF2-40B4-BE49-F238E27FC236}">
                <a16:creationId xmlns:a16="http://schemas.microsoft.com/office/drawing/2014/main" id="{52D7152D-93E2-C948-046F-8AB52AE84150}"/>
              </a:ext>
            </a:extLst>
          </p:cNvPr>
          <p:cNvSpPr txBox="1"/>
          <p:nvPr/>
        </p:nvSpPr>
        <p:spPr>
          <a:xfrm>
            <a:off x="877973" y="869641"/>
            <a:ext cx="902811" cy="707886"/>
          </a:xfrm>
          <a:prstGeom prst="rect">
            <a:avLst/>
          </a:prstGeom>
          <a:noFill/>
        </p:spPr>
        <p:txBody>
          <a:bodyPr wrap="none" rtlCol="0">
            <a:spAutoFit/>
          </a:bodyPr>
          <a:lstStyle/>
          <a:p>
            <a:r>
              <a:rPr lang="en-US" sz="4000" b="1" dirty="0">
                <a:solidFill>
                  <a:srgbClr val="1BC7BD"/>
                </a:solidFill>
              </a:rPr>
              <a:t>10</a:t>
            </a:r>
            <a:r>
              <a:rPr lang="en-US" sz="4000" b="1" dirty="0"/>
              <a:t>.</a:t>
            </a:r>
            <a:endParaRPr lang="en-IN" sz="4000" b="1" dirty="0"/>
          </a:p>
        </p:txBody>
      </p:sp>
    </p:spTree>
    <p:extLst>
      <p:ext uri="{BB962C8B-B14F-4D97-AF65-F5344CB8AC3E}">
        <p14:creationId xmlns:p14="http://schemas.microsoft.com/office/powerpoint/2010/main" val="380554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F1A477-BFB4-227E-BCD8-75BB0B0CDB58}"/>
              </a:ext>
            </a:extLst>
          </p:cNvPr>
          <p:cNvSpPr txBox="1"/>
          <p:nvPr/>
        </p:nvSpPr>
        <p:spPr>
          <a:xfrm>
            <a:off x="413174" y="2273564"/>
            <a:ext cx="11365648" cy="2532681"/>
          </a:xfrm>
          <a:prstGeom prst="rect">
            <a:avLst/>
          </a:prstGeom>
          <a:noFill/>
        </p:spPr>
        <p:txBody>
          <a:bodyPr wrap="square" rtlCol="0">
            <a:spAutoFit/>
          </a:bodyPr>
          <a:lstStyle/>
          <a:p>
            <a:pPr algn="l">
              <a:lnSpc>
                <a:spcPct val="150000"/>
              </a:lnSpc>
            </a:pPr>
            <a:r>
              <a:rPr lang="en-US" b="0" i="0" dirty="0">
                <a:effectLst/>
              </a:rPr>
              <a:t>However, the management noticed that they do not get enough insights to make quick and smart data-informed decisions. They want to expand their data analytics team by adding several junior data analysts. Tony Sharma, their data analytics director wanted to hire someone who is good at both tech and soft skills. Hence, he decided to conduct a SQL challenge which will help him understand both the skills.</a:t>
            </a:r>
          </a:p>
          <a:p>
            <a:pPr>
              <a:lnSpc>
                <a:spcPct val="150000"/>
              </a:lnSpc>
            </a:pPr>
            <a:endParaRPr lang="en-IN" dirty="0"/>
          </a:p>
        </p:txBody>
      </p:sp>
      <p:pic>
        <p:nvPicPr>
          <p:cNvPr id="5" name="Picture 4" descr="A purple and yellow question mark in a gear&#10;&#10;Description automatically generated">
            <a:extLst>
              <a:ext uri="{FF2B5EF4-FFF2-40B4-BE49-F238E27FC236}">
                <a16:creationId xmlns:a16="http://schemas.microsoft.com/office/drawing/2014/main" id="{8AF369AE-1DD2-6A87-05A1-B16C84DBD9F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2107" y1="65393" x2="52107" y2="65393"/>
                        <a14:foregroundMark x1="49964" y1="62357" x2="50393" y2="65821"/>
                      </a14:backgroundRemoval>
                    </a14:imgEffect>
                  </a14:imgLayer>
                </a14:imgProps>
              </a:ext>
            </a:extLst>
          </a:blip>
          <a:stretch>
            <a:fillRect/>
          </a:stretch>
        </p:blipFill>
        <p:spPr>
          <a:xfrm>
            <a:off x="270095" y="225013"/>
            <a:ext cx="1960074" cy="1960074"/>
          </a:xfrm>
          <a:prstGeom prst="rect">
            <a:avLst/>
          </a:prstGeom>
        </p:spPr>
      </p:pic>
      <p:sp>
        <p:nvSpPr>
          <p:cNvPr id="7" name="TextBox 6">
            <a:extLst>
              <a:ext uri="{FF2B5EF4-FFF2-40B4-BE49-F238E27FC236}">
                <a16:creationId xmlns:a16="http://schemas.microsoft.com/office/drawing/2014/main" id="{04CD91EE-9F06-7341-09E2-4400CC787131}"/>
              </a:ext>
            </a:extLst>
          </p:cNvPr>
          <p:cNvSpPr txBox="1"/>
          <p:nvPr/>
        </p:nvSpPr>
        <p:spPr>
          <a:xfrm>
            <a:off x="2344847" y="1177113"/>
            <a:ext cx="9433975" cy="870688"/>
          </a:xfrm>
          <a:prstGeom prst="rect">
            <a:avLst/>
          </a:prstGeom>
          <a:noFill/>
        </p:spPr>
        <p:txBody>
          <a:bodyPr wrap="square">
            <a:spAutoFit/>
          </a:bodyPr>
          <a:lstStyle/>
          <a:p>
            <a:pPr algn="l">
              <a:lnSpc>
                <a:spcPct val="150000"/>
              </a:lnSpc>
            </a:pPr>
            <a:r>
              <a:rPr lang="en-US" b="0" i="0" dirty="0">
                <a:effectLst/>
              </a:rPr>
              <a:t>Atliq Hardwares (imaginary company) is one of the leading computer hardware producers in India    and well expanded in other countries too.</a:t>
            </a:r>
          </a:p>
        </p:txBody>
      </p:sp>
      <p:sp>
        <p:nvSpPr>
          <p:cNvPr id="8" name="TextBox 7">
            <a:extLst>
              <a:ext uri="{FF2B5EF4-FFF2-40B4-BE49-F238E27FC236}">
                <a16:creationId xmlns:a16="http://schemas.microsoft.com/office/drawing/2014/main" id="{A60AAE06-CE09-09B8-6FE7-370EE02A31FE}"/>
              </a:ext>
            </a:extLst>
          </p:cNvPr>
          <p:cNvSpPr txBox="1"/>
          <p:nvPr/>
        </p:nvSpPr>
        <p:spPr>
          <a:xfrm>
            <a:off x="2344847" y="503233"/>
            <a:ext cx="3159839" cy="461665"/>
          </a:xfrm>
          <a:prstGeom prst="rect">
            <a:avLst/>
          </a:prstGeom>
          <a:noFill/>
        </p:spPr>
        <p:txBody>
          <a:bodyPr wrap="none" rtlCol="0">
            <a:spAutoFit/>
          </a:bodyPr>
          <a:lstStyle/>
          <a:p>
            <a:r>
              <a:rPr lang="en-US" sz="2400" b="1" dirty="0">
                <a:latin typeface="+mj-lt"/>
              </a:rPr>
              <a:t>Problem statement :</a:t>
            </a:r>
          </a:p>
        </p:txBody>
      </p:sp>
    </p:spTree>
    <p:extLst>
      <p:ext uri="{BB962C8B-B14F-4D97-AF65-F5344CB8AC3E}">
        <p14:creationId xmlns:p14="http://schemas.microsoft.com/office/powerpoint/2010/main" val="1901095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88E4-57DD-D644-4EBD-AE5681609A0D}"/>
              </a:ext>
            </a:extLst>
          </p:cNvPr>
          <p:cNvSpPr/>
          <p:nvPr/>
        </p:nvSpPr>
        <p:spPr>
          <a:xfrm>
            <a:off x="0" y="669956"/>
            <a:ext cx="12192000" cy="178353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829E56E-374D-4D98-027C-E3CB05CF7690}"/>
              </a:ext>
            </a:extLst>
          </p:cNvPr>
          <p:cNvSpPr txBox="1"/>
          <p:nvPr/>
        </p:nvSpPr>
        <p:spPr>
          <a:xfrm>
            <a:off x="187105" y="162962"/>
            <a:ext cx="11817790" cy="461665"/>
          </a:xfrm>
          <a:prstGeom prst="rect">
            <a:avLst/>
          </a:prstGeom>
          <a:noFill/>
        </p:spPr>
        <p:txBody>
          <a:bodyPr wrap="square" rtlCol="0">
            <a:spAutoFit/>
          </a:bodyPr>
          <a:lstStyle/>
          <a:p>
            <a:r>
              <a:rPr lang="en-IN" sz="2400" b="1" dirty="0">
                <a:latin typeface="+mj-lt"/>
              </a:rPr>
              <a:t>A</a:t>
            </a:r>
            <a:r>
              <a:rPr lang="en-IN" sz="2400" b="1" i="0" dirty="0">
                <a:effectLst/>
                <a:latin typeface="+mj-lt"/>
              </a:rPr>
              <a:t>d-hoc-Requests</a:t>
            </a:r>
            <a:endParaRPr lang="en-IN" sz="2400" b="1" dirty="0">
              <a:latin typeface="+mj-lt"/>
            </a:endParaRPr>
          </a:p>
        </p:txBody>
      </p:sp>
      <p:sp>
        <p:nvSpPr>
          <p:cNvPr id="7" name="TextBox 6">
            <a:extLst>
              <a:ext uri="{FF2B5EF4-FFF2-40B4-BE49-F238E27FC236}">
                <a16:creationId xmlns:a16="http://schemas.microsoft.com/office/drawing/2014/main" id="{35E06309-9BBA-8960-D79A-CD4078C6391E}"/>
              </a:ext>
            </a:extLst>
          </p:cNvPr>
          <p:cNvSpPr txBox="1"/>
          <p:nvPr/>
        </p:nvSpPr>
        <p:spPr>
          <a:xfrm>
            <a:off x="1493847" y="915391"/>
            <a:ext cx="10364778" cy="646331"/>
          </a:xfrm>
          <a:prstGeom prst="rect">
            <a:avLst/>
          </a:prstGeom>
          <a:noFill/>
        </p:spPr>
        <p:txBody>
          <a:bodyPr wrap="square" rtlCol="0">
            <a:spAutoFit/>
          </a:bodyPr>
          <a:lstStyle/>
          <a:p>
            <a:r>
              <a:rPr lang="en-US" dirty="0"/>
              <a:t>Provide the list of markets in which customer "Atliq Exclusive" operates its business in the APAC region.</a:t>
            </a:r>
            <a:endParaRPr lang="en-IN" dirty="0"/>
          </a:p>
        </p:txBody>
      </p:sp>
      <p:pic>
        <p:nvPicPr>
          <p:cNvPr id="9" name="Graphic 8" descr="Chevron arrows with solid fill">
            <a:extLst>
              <a:ext uri="{FF2B5EF4-FFF2-40B4-BE49-F238E27FC236}">
                <a16:creationId xmlns:a16="http://schemas.microsoft.com/office/drawing/2014/main" id="{55FAA9C5-331A-481B-BBF6-4EDCDD643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105" y="885447"/>
            <a:ext cx="676275" cy="676275"/>
          </a:xfrm>
          <a:prstGeom prst="rect">
            <a:avLst/>
          </a:prstGeom>
        </p:spPr>
      </p:pic>
      <p:sp>
        <p:nvSpPr>
          <p:cNvPr id="10" name="TextBox 9">
            <a:extLst>
              <a:ext uri="{FF2B5EF4-FFF2-40B4-BE49-F238E27FC236}">
                <a16:creationId xmlns:a16="http://schemas.microsoft.com/office/drawing/2014/main" id="{B127F35D-6E24-0D19-8222-2C022BD0CF9F}"/>
              </a:ext>
            </a:extLst>
          </p:cNvPr>
          <p:cNvSpPr txBox="1"/>
          <p:nvPr/>
        </p:nvSpPr>
        <p:spPr>
          <a:xfrm>
            <a:off x="877973" y="869641"/>
            <a:ext cx="615874" cy="707886"/>
          </a:xfrm>
          <a:prstGeom prst="rect">
            <a:avLst/>
          </a:prstGeom>
          <a:noFill/>
        </p:spPr>
        <p:txBody>
          <a:bodyPr wrap="none" rtlCol="0">
            <a:spAutoFit/>
          </a:bodyPr>
          <a:lstStyle/>
          <a:p>
            <a:r>
              <a:rPr lang="en-US" sz="4000" b="1" dirty="0">
                <a:solidFill>
                  <a:srgbClr val="1BC7BD"/>
                </a:solidFill>
              </a:rPr>
              <a:t>1</a:t>
            </a:r>
            <a:r>
              <a:rPr lang="en-US" sz="4000" b="1" dirty="0"/>
              <a:t>.</a:t>
            </a:r>
            <a:endParaRPr lang="en-IN" sz="4000" b="1" dirty="0"/>
          </a:p>
        </p:txBody>
      </p:sp>
      <p:sp>
        <p:nvSpPr>
          <p:cNvPr id="12" name="TextBox 11">
            <a:extLst>
              <a:ext uri="{FF2B5EF4-FFF2-40B4-BE49-F238E27FC236}">
                <a16:creationId xmlns:a16="http://schemas.microsoft.com/office/drawing/2014/main" id="{B8303531-C520-E5C5-F768-67086CC7E70B}"/>
              </a:ext>
            </a:extLst>
          </p:cNvPr>
          <p:cNvSpPr txBox="1"/>
          <p:nvPr/>
        </p:nvSpPr>
        <p:spPr>
          <a:xfrm>
            <a:off x="1493848" y="2371113"/>
            <a:ext cx="10364777" cy="1815882"/>
          </a:xfrm>
          <a:prstGeom prst="rect">
            <a:avLst/>
          </a:prstGeom>
          <a:noFill/>
        </p:spPr>
        <p:txBody>
          <a:bodyPr wrap="square" rtlCol="0">
            <a:spAutoFit/>
          </a:bodyPr>
          <a:lstStyle/>
          <a:p>
            <a:r>
              <a:rPr lang="en-US" sz="1600" dirty="0">
                <a:solidFill>
                  <a:schemeClr val="bg2">
                    <a:lumMod val="10000"/>
                    <a:lumOff val="90000"/>
                  </a:schemeClr>
                </a:solidFill>
              </a:rPr>
              <a:t>SELECT customer, region,  market</a:t>
            </a:r>
          </a:p>
          <a:p>
            <a:r>
              <a:rPr lang="en-US" sz="1600" dirty="0">
                <a:solidFill>
                  <a:schemeClr val="bg2">
                    <a:lumMod val="10000"/>
                    <a:lumOff val="90000"/>
                  </a:schemeClr>
                </a:solidFill>
              </a:rPr>
              <a:t>FROM dim_customer</a:t>
            </a:r>
          </a:p>
          <a:p>
            <a:r>
              <a:rPr lang="en-US" sz="1600" dirty="0">
                <a:solidFill>
                  <a:schemeClr val="bg2">
                    <a:lumMod val="10000"/>
                    <a:lumOff val="90000"/>
                  </a:schemeClr>
                </a:solidFill>
              </a:rPr>
              <a:t>WHERE </a:t>
            </a:r>
          </a:p>
          <a:p>
            <a:r>
              <a:rPr lang="en-US" sz="1600" dirty="0">
                <a:solidFill>
                  <a:schemeClr val="bg2">
                    <a:lumMod val="10000"/>
                    <a:lumOff val="90000"/>
                  </a:schemeClr>
                </a:solidFill>
              </a:rPr>
              <a:t>	customer = "Atliq Exclusive“</a:t>
            </a:r>
          </a:p>
          <a:p>
            <a:r>
              <a:rPr lang="en-US" sz="1600" dirty="0">
                <a:solidFill>
                  <a:schemeClr val="bg2">
                    <a:lumMod val="10000"/>
                    <a:lumOff val="90000"/>
                  </a:schemeClr>
                </a:solidFill>
              </a:rPr>
              <a:t>	AND </a:t>
            </a:r>
          </a:p>
          <a:p>
            <a:r>
              <a:rPr lang="en-US" sz="1600" dirty="0">
                <a:solidFill>
                  <a:schemeClr val="bg2">
                    <a:lumMod val="10000"/>
                    <a:lumOff val="90000"/>
                  </a:schemeClr>
                </a:solidFill>
              </a:rPr>
              <a:t>	region = "APAC“</a:t>
            </a:r>
          </a:p>
          <a:p>
            <a:r>
              <a:rPr lang="en-US" sz="1600" dirty="0">
                <a:solidFill>
                  <a:schemeClr val="bg2">
                    <a:lumMod val="10000"/>
                    <a:lumOff val="90000"/>
                  </a:schemeClr>
                </a:solidFill>
              </a:rPr>
              <a:t>;</a:t>
            </a:r>
            <a:endParaRPr lang="en-IN" sz="1600" dirty="0">
              <a:solidFill>
                <a:schemeClr val="bg2">
                  <a:lumMod val="10000"/>
                  <a:lumOff val="90000"/>
                </a:schemeClr>
              </a:solidFill>
            </a:endParaRPr>
          </a:p>
        </p:txBody>
      </p:sp>
      <p:sp>
        <p:nvSpPr>
          <p:cNvPr id="13" name="TextBox 12">
            <a:extLst>
              <a:ext uri="{FF2B5EF4-FFF2-40B4-BE49-F238E27FC236}">
                <a16:creationId xmlns:a16="http://schemas.microsoft.com/office/drawing/2014/main" id="{01D4DE8A-5234-F4A2-FA47-543564F35E62}"/>
              </a:ext>
            </a:extLst>
          </p:cNvPr>
          <p:cNvSpPr txBox="1"/>
          <p:nvPr/>
        </p:nvSpPr>
        <p:spPr>
          <a:xfrm>
            <a:off x="1493847" y="1996287"/>
            <a:ext cx="1287453" cy="369332"/>
          </a:xfrm>
          <a:prstGeom prst="rect">
            <a:avLst/>
          </a:prstGeom>
          <a:noFill/>
        </p:spPr>
        <p:txBody>
          <a:bodyPr wrap="square" rtlCol="0">
            <a:spAutoFit/>
          </a:bodyPr>
          <a:lstStyle/>
          <a:p>
            <a:r>
              <a:rPr lang="en-US" dirty="0">
                <a:solidFill>
                  <a:schemeClr val="tx2">
                    <a:lumMod val="60000"/>
                    <a:lumOff val="40000"/>
                  </a:schemeClr>
                </a:solidFill>
              </a:rPr>
              <a:t>QUERY :</a:t>
            </a:r>
            <a:endParaRPr lang="en-IN" dirty="0">
              <a:solidFill>
                <a:schemeClr val="tx2">
                  <a:lumMod val="60000"/>
                  <a:lumOff val="40000"/>
                </a:schemeClr>
              </a:solidFill>
            </a:endParaRPr>
          </a:p>
        </p:txBody>
      </p:sp>
      <p:pic>
        <p:nvPicPr>
          <p:cNvPr id="15" name="Picture 14">
            <a:extLst>
              <a:ext uri="{FF2B5EF4-FFF2-40B4-BE49-F238E27FC236}">
                <a16:creationId xmlns:a16="http://schemas.microsoft.com/office/drawing/2014/main" id="{BDF9C4AB-6CE5-79A1-0CB1-EF213A144404}"/>
              </a:ext>
            </a:extLst>
          </p:cNvPr>
          <p:cNvPicPr>
            <a:picLocks noChangeAspect="1"/>
          </p:cNvPicPr>
          <p:nvPr/>
        </p:nvPicPr>
        <p:blipFill>
          <a:blip r:embed="rId4"/>
          <a:stretch>
            <a:fillRect/>
          </a:stretch>
        </p:blipFill>
        <p:spPr>
          <a:xfrm>
            <a:off x="5837247" y="1996287"/>
            <a:ext cx="2811453" cy="2072961"/>
          </a:xfrm>
          <a:prstGeom prst="rect">
            <a:avLst/>
          </a:prstGeom>
        </p:spPr>
      </p:pic>
    </p:spTree>
    <p:extLst>
      <p:ext uri="{BB962C8B-B14F-4D97-AF65-F5344CB8AC3E}">
        <p14:creationId xmlns:p14="http://schemas.microsoft.com/office/powerpoint/2010/main" val="1619084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88E4-57DD-D644-4EBD-AE5681609A0D}"/>
              </a:ext>
            </a:extLst>
          </p:cNvPr>
          <p:cNvSpPr/>
          <p:nvPr/>
        </p:nvSpPr>
        <p:spPr>
          <a:xfrm>
            <a:off x="0" y="669956"/>
            <a:ext cx="12192000" cy="178353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829E56E-374D-4D98-027C-E3CB05CF7690}"/>
              </a:ext>
            </a:extLst>
          </p:cNvPr>
          <p:cNvSpPr txBox="1"/>
          <p:nvPr/>
        </p:nvSpPr>
        <p:spPr>
          <a:xfrm>
            <a:off x="187105" y="162962"/>
            <a:ext cx="11817790" cy="461665"/>
          </a:xfrm>
          <a:prstGeom prst="rect">
            <a:avLst/>
          </a:prstGeom>
          <a:noFill/>
        </p:spPr>
        <p:txBody>
          <a:bodyPr wrap="square" rtlCol="0">
            <a:spAutoFit/>
          </a:bodyPr>
          <a:lstStyle/>
          <a:p>
            <a:r>
              <a:rPr lang="en-IN" sz="2400" b="1" dirty="0">
                <a:latin typeface="+mj-lt"/>
              </a:rPr>
              <a:t>A</a:t>
            </a:r>
            <a:r>
              <a:rPr lang="en-IN" sz="2400" b="1" i="0" dirty="0">
                <a:effectLst/>
                <a:latin typeface="+mj-lt"/>
              </a:rPr>
              <a:t>d-hoc-Requests</a:t>
            </a:r>
            <a:endParaRPr lang="en-IN" sz="2400" b="1" dirty="0">
              <a:latin typeface="+mj-lt"/>
            </a:endParaRPr>
          </a:p>
        </p:txBody>
      </p:sp>
      <p:sp>
        <p:nvSpPr>
          <p:cNvPr id="7" name="TextBox 6">
            <a:extLst>
              <a:ext uri="{FF2B5EF4-FFF2-40B4-BE49-F238E27FC236}">
                <a16:creationId xmlns:a16="http://schemas.microsoft.com/office/drawing/2014/main" id="{35E06309-9BBA-8960-D79A-CD4078C6391E}"/>
              </a:ext>
            </a:extLst>
          </p:cNvPr>
          <p:cNvSpPr txBox="1"/>
          <p:nvPr/>
        </p:nvSpPr>
        <p:spPr>
          <a:xfrm>
            <a:off x="1493847" y="915391"/>
            <a:ext cx="10364778" cy="646331"/>
          </a:xfrm>
          <a:prstGeom prst="rect">
            <a:avLst/>
          </a:prstGeom>
          <a:noFill/>
        </p:spPr>
        <p:txBody>
          <a:bodyPr wrap="square" rtlCol="0">
            <a:spAutoFit/>
          </a:bodyPr>
          <a:lstStyle/>
          <a:p>
            <a:r>
              <a:rPr lang="en-US" dirty="0"/>
              <a:t>What is the percentage of unique product increase in 2021 vs. 2020? The final output contains these fields unique_products_2020, unique_products_2021, percentage_chg .</a:t>
            </a:r>
            <a:endParaRPr lang="en-IN" dirty="0"/>
          </a:p>
        </p:txBody>
      </p:sp>
      <p:pic>
        <p:nvPicPr>
          <p:cNvPr id="9" name="Graphic 8" descr="Chevron arrows with solid fill">
            <a:extLst>
              <a:ext uri="{FF2B5EF4-FFF2-40B4-BE49-F238E27FC236}">
                <a16:creationId xmlns:a16="http://schemas.microsoft.com/office/drawing/2014/main" id="{55FAA9C5-331A-481B-BBF6-4EDCDD643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105" y="885447"/>
            <a:ext cx="676275" cy="676275"/>
          </a:xfrm>
          <a:prstGeom prst="rect">
            <a:avLst/>
          </a:prstGeom>
        </p:spPr>
      </p:pic>
      <p:sp>
        <p:nvSpPr>
          <p:cNvPr id="10" name="TextBox 9">
            <a:extLst>
              <a:ext uri="{FF2B5EF4-FFF2-40B4-BE49-F238E27FC236}">
                <a16:creationId xmlns:a16="http://schemas.microsoft.com/office/drawing/2014/main" id="{B127F35D-6E24-0D19-8222-2C022BD0CF9F}"/>
              </a:ext>
            </a:extLst>
          </p:cNvPr>
          <p:cNvSpPr txBox="1"/>
          <p:nvPr/>
        </p:nvSpPr>
        <p:spPr>
          <a:xfrm>
            <a:off x="877973" y="869641"/>
            <a:ext cx="615874" cy="707886"/>
          </a:xfrm>
          <a:prstGeom prst="rect">
            <a:avLst/>
          </a:prstGeom>
          <a:noFill/>
        </p:spPr>
        <p:txBody>
          <a:bodyPr wrap="none" rtlCol="0">
            <a:spAutoFit/>
          </a:bodyPr>
          <a:lstStyle/>
          <a:p>
            <a:r>
              <a:rPr lang="en-US" sz="4000" b="1" dirty="0">
                <a:solidFill>
                  <a:srgbClr val="1BC7BD"/>
                </a:solidFill>
              </a:rPr>
              <a:t>2</a:t>
            </a:r>
            <a:r>
              <a:rPr lang="en-US" sz="4000" b="1" dirty="0"/>
              <a:t>.</a:t>
            </a:r>
            <a:endParaRPr lang="en-IN" sz="4000" b="1" dirty="0"/>
          </a:p>
        </p:txBody>
      </p:sp>
      <p:sp>
        <p:nvSpPr>
          <p:cNvPr id="12" name="TextBox 11">
            <a:extLst>
              <a:ext uri="{FF2B5EF4-FFF2-40B4-BE49-F238E27FC236}">
                <a16:creationId xmlns:a16="http://schemas.microsoft.com/office/drawing/2014/main" id="{B8303531-C520-E5C5-F768-67086CC7E70B}"/>
              </a:ext>
            </a:extLst>
          </p:cNvPr>
          <p:cNvSpPr txBox="1"/>
          <p:nvPr/>
        </p:nvSpPr>
        <p:spPr>
          <a:xfrm>
            <a:off x="1493848" y="2371113"/>
            <a:ext cx="10364777" cy="4031873"/>
          </a:xfrm>
          <a:prstGeom prst="rect">
            <a:avLst/>
          </a:prstGeom>
          <a:noFill/>
        </p:spPr>
        <p:txBody>
          <a:bodyPr wrap="square" rtlCol="0">
            <a:spAutoFit/>
          </a:bodyPr>
          <a:lstStyle/>
          <a:p>
            <a:r>
              <a:rPr lang="en-US" sz="1600" dirty="0">
                <a:solidFill>
                  <a:schemeClr val="bg2">
                    <a:lumMod val="10000"/>
                    <a:lumOff val="90000"/>
                  </a:schemeClr>
                </a:solidFill>
              </a:rPr>
              <a:t>WITH cte1 AS</a:t>
            </a:r>
          </a:p>
          <a:p>
            <a:r>
              <a:rPr lang="en-US" sz="1600" dirty="0">
                <a:solidFill>
                  <a:schemeClr val="bg2">
                    <a:lumMod val="10000"/>
                    <a:lumOff val="90000"/>
                  </a:schemeClr>
                </a:solidFill>
              </a:rPr>
              <a:t>	(SELECT COUNT(DISTINCT product_code) AS X</a:t>
            </a:r>
          </a:p>
          <a:p>
            <a:r>
              <a:rPr lang="en-US" sz="1600" dirty="0">
                <a:solidFill>
                  <a:schemeClr val="bg2">
                    <a:lumMod val="10000"/>
                    <a:lumOff val="90000"/>
                  </a:schemeClr>
                </a:solidFill>
              </a:rPr>
              <a:t>	FROM fact_gross_price</a:t>
            </a:r>
          </a:p>
          <a:p>
            <a:r>
              <a:rPr lang="en-US" sz="1600" dirty="0">
                <a:solidFill>
                  <a:schemeClr val="bg2">
                    <a:lumMod val="10000"/>
                    <a:lumOff val="90000"/>
                  </a:schemeClr>
                </a:solidFill>
              </a:rPr>
              <a:t>	WHERE</a:t>
            </a:r>
          </a:p>
          <a:p>
            <a:r>
              <a:rPr lang="en-US" sz="1600" dirty="0">
                <a:solidFill>
                  <a:schemeClr val="bg2">
                    <a:lumMod val="10000"/>
                    <a:lumOff val="90000"/>
                  </a:schemeClr>
                </a:solidFill>
              </a:rPr>
              <a:t>		fiscal_year = 2020),</a:t>
            </a:r>
          </a:p>
          <a:p>
            <a:r>
              <a:rPr lang="en-US" sz="1600" dirty="0">
                <a:solidFill>
                  <a:schemeClr val="bg2">
                    <a:lumMod val="10000"/>
                    <a:lumOff val="90000"/>
                  </a:schemeClr>
                </a:solidFill>
              </a:rPr>
              <a:t>cte2 AS</a:t>
            </a:r>
          </a:p>
          <a:p>
            <a:r>
              <a:rPr lang="en-US" sz="1600" dirty="0">
                <a:solidFill>
                  <a:schemeClr val="bg2">
                    <a:lumMod val="10000"/>
                    <a:lumOff val="90000"/>
                  </a:schemeClr>
                </a:solidFill>
              </a:rPr>
              <a:t>	(SELECT COUNT(DISTINCT product_code) AS Y</a:t>
            </a:r>
          </a:p>
          <a:p>
            <a:r>
              <a:rPr lang="en-US" sz="1600" dirty="0">
                <a:solidFill>
                  <a:schemeClr val="bg2">
                    <a:lumMod val="10000"/>
                    <a:lumOff val="90000"/>
                  </a:schemeClr>
                </a:solidFill>
              </a:rPr>
              <a:t>	FROM fact_gross_price</a:t>
            </a:r>
          </a:p>
          <a:p>
            <a:r>
              <a:rPr lang="en-US" sz="1600" dirty="0">
                <a:solidFill>
                  <a:schemeClr val="bg2">
                    <a:lumMod val="10000"/>
                    <a:lumOff val="90000"/>
                  </a:schemeClr>
                </a:solidFill>
              </a:rPr>
              <a:t>	WHERE </a:t>
            </a:r>
          </a:p>
          <a:p>
            <a:r>
              <a:rPr lang="en-US" sz="1600" dirty="0">
                <a:solidFill>
                  <a:schemeClr val="bg2">
                    <a:lumMod val="10000"/>
                    <a:lumOff val="90000"/>
                  </a:schemeClr>
                </a:solidFill>
              </a:rPr>
              <a:t>		fiscal_year = 2021)</a:t>
            </a:r>
          </a:p>
          <a:p>
            <a:r>
              <a:rPr lang="en-US" sz="1600" dirty="0">
                <a:solidFill>
                  <a:schemeClr val="bg2">
                    <a:lumMod val="10000"/>
                    <a:lumOff val="90000"/>
                  </a:schemeClr>
                </a:solidFill>
              </a:rPr>
              <a:t>SELECT X AS unique_products_2020, Y AS unique_products_2021, ROUND((Y-X)*100/X,2) AS percentage_chg</a:t>
            </a:r>
          </a:p>
          <a:p>
            <a:r>
              <a:rPr lang="en-US" sz="1600" dirty="0">
                <a:solidFill>
                  <a:schemeClr val="bg2">
                    <a:lumMod val="10000"/>
                    <a:lumOff val="90000"/>
                  </a:schemeClr>
                </a:solidFill>
              </a:rPr>
              <a:t>FROM cte1</a:t>
            </a:r>
          </a:p>
          <a:p>
            <a:r>
              <a:rPr lang="en-US" sz="1600" dirty="0">
                <a:solidFill>
                  <a:schemeClr val="bg2">
                    <a:lumMod val="10000"/>
                    <a:lumOff val="90000"/>
                  </a:schemeClr>
                </a:solidFill>
              </a:rPr>
              <a:t>JOIN </a:t>
            </a:r>
          </a:p>
          <a:p>
            <a:r>
              <a:rPr lang="en-US" sz="1600" dirty="0">
                <a:solidFill>
                  <a:schemeClr val="bg2">
                    <a:lumMod val="10000"/>
                    <a:lumOff val="90000"/>
                  </a:schemeClr>
                </a:solidFill>
              </a:rPr>
              <a:t>Cte2</a:t>
            </a:r>
          </a:p>
          <a:p>
            <a:r>
              <a:rPr lang="en-US" sz="1600" dirty="0">
                <a:solidFill>
                  <a:schemeClr val="bg2">
                    <a:lumMod val="10000"/>
                    <a:lumOff val="90000"/>
                  </a:schemeClr>
                </a:solidFill>
              </a:rPr>
              <a:t>;</a:t>
            </a:r>
            <a:endParaRPr lang="en-IN" sz="1600" dirty="0">
              <a:solidFill>
                <a:schemeClr val="bg2">
                  <a:lumMod val="10000"/>
                  <a:lumOff val="90000"/>
                </a:schemeClr>
              </a:solidFill>
            </a:endParaRPr>
          </a:p>
        </p:txBody>
      </p:sp>
      <p:sp>
        <p:nvSpPr>
          <p:cNvPr id="13" name="TextBox 12">
            <a:extLst>
              <a:ext uri="{FF2B5EF4-FFF2-40B4-BE49-F238E27FC236}">
                <a16:creationId xmlns:a16="http://schemas.microsoft.com/office/drawing/2014/main" id="{01D4DE8A-5234-F4A2-FA47-543564F35E62}"/>
              </a:ext>
            </a:extLst>
          </p:cNvPr>
          <p:cNvSpPr txBox="1"/>
          <p:nvPr/>
        </p:nvSpPr>
        <p:spPr>
          <a:xfrm>
            <a:off x="1493847" y="1996287"/>
            <a:ext cx="1287453" cy="369332"/>
          </a:xfrm>
          <a:prstGeom prst="rect">
            <a:avLst/>
          </a:prstGeom>
          <a:noFill/>
        </p:spPr>
        <p:txBody>
          <a:bodyPr wrap="square" rtlCol="0">
            <a:spAutoFit/>
          </a:bodyPr>
          <a:lstStyle/>
          <a:p>
            <a:r>
              <a:rPr lang="en-US" dirty="0">
                <a:solidFill>
                  <a:schemeClr val="tx2">
                    <a:lumMod val="60000"/>
                    <a:lumOff val="40000"/>
                  </a:schemeClr>
                </a:solidFill>
              </a:rPr>
              <a:t>QUERY :</a:t>
            </a:r>
            <a:endParaRPr lang="en-IN" dirty="0">
              <a:solidFill>
                <a:schemeClr val="tx2">
                  <a:lumMod val="60000"/>
                  <a:lumOff val="40000"/>
                </a:schemeClr>
              </a:solidFill>
            </a:endParaRPr>
          </a:p>
        </p:txBody>
      </p:sp>
      <p:pic>
        <p:nvPicPr>
          <p:cNvPr id="3" name="Picture 2">
            <a:extLst>
              <a:ext uri="{FF2B5EF4-FFF2-40B4-BE49-F238E27FC236}">
                <a16:creationId xmlns:a16="http://schemas.microsoft.com/office/drawing/2014/main" id="{AC2BBB52-CF00-FC02-483C-5A41D8B579AC}"/>
              </a:ext>
            </a:extLst>
          </p:cNvPr>
          <p:cNvPicPr>
            <a:picLocks noChangeAspect="1"/>
          </p:cNvPicPr>
          <p:nvPr/>
        </p:nvPicPr>
        <p:blipFill>
          <a:blip r:embed="rId4"/>
          <a:stretch>
            <a:fillRect/>
          </a:stretch>
        </p:blipFill>
        <p:spPr>
          <a:xfrm>
            <a:off x="6096000" y="1876229"/>
            <a:ext cx="4924426" cy="601874"/>
          </a:xfrm>
          <a:prstGeom prst="rect">
            <a:avLst/>
          </a:prstGeom>
        </p:spPr>
      </p:pic>
    </p:spTree>
    <p:extLst>
      <p:ext uri="{BB962C8B-B14F-4D97-AF65-F5344CB8AC3E}">
        <p14:creationId xmlns:p14="http://schemas.microsoft.com/office/powerpoint/2010/main" val="400412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88E4-57DD-D644-4EBD-AE5681609A0D}"/>
              </a:ext>
            </a:extLst>
          </p:cNvPr>
          <p:cNvSpPr/>
          <p:nvPr/>
        </p:nvSpPr>
        <p:spPr>
          <a:xfrm>
            <a:off x="0" y="669956"/>
            <a:ext cx="12192000" cy="178353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829E56E-374D-4D98-027C-E3CB05CF7690}"/>
              </a:ext>
            </a:extLst>
          </p:cNvPr>
          <p:cNvSpPr txBox="1"/>
          <p:nvPr/>
        </p:nvSpPr>
        <p:spPr>
          <a:xfrm>
            <a:off x="187105" y="162962"/>
            <a:ext cx="11817790" cy="461665"/>
          </a:xfrm>
          <a:prstGeom prst="rect">
            <a:avLst/>
          </a:prstGeom>
          <a:noFill/>
        </p:spPr>
        <p:txBody>
          <a:bodyPr wrap="square" rtlCol="0">
            <a:spAutoFit/>
          </a:bodyPr>
          <a:lstStyle/>
          <a:p>
            <a:r>
              <a:rPr lang="en-IN" sz="2400" b="1" dirty="0">
                <a:latin typeface="+mj-lt"/>
              </a:rPr>
              <a:t>A</a:t>
            </a:r>
            <a:r>
              <a:rPr lang="en-IN" sz="2400" b="1" i="0" dirty="0">
                <a:effectLst/>
                <a:latin typeface="+mj-lt"/>
              </a:rPr>
              <a:t>d-hoc-Requests</a:t>
            </a:r>
            <a:endParaRPr lang="en-IN" sz="2400" b="1" dirty="0">
              <a:latin typeface="+mj-lt"/>
            </a:endParaRPr>
          </a:p>
        </p:txBody>
      </p:sp>
      <p:sp>
        <p:nvSpPr>
          <p:cNvPr id="7" name="TextBox 6">
            <a:extLst>
              <a:ext uri="{FF2B5EF4-FFF2-40B4-BE49-F238E27FC236}">
                <a16:creationId xmlns:a16="http://schemas.microsoft.com/office/drawing/2014/main" id="{35E06309-9BBA-8960-D79A-CD4078C6391E}"/>
              </a:ext>
            </a:extLst>
          </p:cNvPr>
          <p:cNvSpPr txBox="1"/>
          <p:nvPr/>
        </p:nvSpPr>
        <p:spPr>
          <a:xfrm>
            <a:off x="1493847" y="915391"/>
            <a:ext cx="10364778" cy="923330"/>
          </a:xfrm>
          <a:prstGeom prst="rect">
            <a:avLst/>
          </a:prstGeom>
          <a:noFill/>
        </p:spPr>
        <p:txBody>
          <a:bodyPr wrap="square" rtlCol="0">
            <a:spAutoFit/>
          </a:bodyPr>
          <a:lstStyle/>
          <a:p>
            <a:r>
              <a:rPr lang="en-US" dirty="0"/>
              <a:t>Provide a report with all the unique product counts for each segment and sort them in descending order of product counts. The final output contains 2 fields segment, product_count .</a:t>
            </a:r>
            <a:endParaRPr lang="en-IN" dirty="0"/>
          </a:p>
        </p:txBody>
      </p:sp>
      <p:pic>
        <p:nvPicPr>
          <p:cNvPr id="9" name="Graphic 8" descr="Chevron arrows with solid fill">
            <a:extLst>
              <a:ext uri="{FF2B5EF4-FFF2-40B4-BE49-F238E27FC236}">
                <a16:creationId xmlns:a16="http://schemas.microsoft.com/office/drawing/2014/main" id="{55FAA9C5-331A-481B-BBF6-4EDCDD643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105" y="885447"/>
            <a:ext cx="676275" cy="676275"/>
          </a:xfrm>
          <a:prstGeom prst="rect">
            <a:avLst/>
          </a:prstGeom>
        </p:spPr>
      </p:pic>
      <p:sp>
        <p:nvSpPr>
          <p:cNvPr id="10" name="TextBox 9">
            <a:extLst>
              <a:ext uri="{FF2B5EF4-FFF2-40B4-BE49-F238E27FC236}">
                <a16:creationId xmlns:a16="http://schemas.microsoft.com/office/drawing/2014/main" id="{B127F35D-6E24-0D19-8222-2C022BD0CF9F}"/>
              </a:ext>
            </a:extLst>
          </p:cNvPr>
          <p:cNvSpPr txBox="1"/>
          <p:nvPr/>
        </p:nvSpPr>
        <p:spPr>
          <a:xfrm>
            <a:off x="877973" y="869641"/>
            <a:ext cx="615874" cy="707886"/>
          </a:xfrm>
          <a:prstGeom prst="rect">
            <a:avLst/>
          </a:prstGeom>
          <a:noFill/>
        </p:spPr>
        <p:txBody>
          <a:bodyPr wrap="none" rtlCol="0">
            <a:spAutoFit/>
          </a:bodyPr>
          <a:lstStyle/>
          <a:p>
            <a:r>
              <a:rPr lang="en-US" sz="4000" b="1" dirty="0">
                <a:solidFill>
                  <a:srgbClr val="1BC7BD"/>
                </a:solidFill>
              </a:rPr>
              <a:t>3</a:t>
            </a:r>
            <a:r>
              <a:rPr lang="en-US" sz="4000" b="1" dirty="0"/>
              <a:t>.</a:t>
            </a:r>
            <a:endParaRPr lang="en-IN" sz="4000" b="1" dirty="0"/>
          </a:p>
        </p:txBody>
      </p:sp>
      <p:sp>
        <p:nvSpPr>
          <p:cNvPr id="12" name="TextBox 11">
            <a:extLst>
              <a:ext uri="{FF2B5EF4-FFF2-40B4-BE49-F238E27FC236}">
                <a16:creationId xmlns:a16="http://schemas.microsoft.com/office/drawing/2014/main" id="{B8303531-C520-E5C5-F768-67086CC7E70B}"/>
              </a:ext>
            </a:extLst>
          </p:cNvPr>
          <p:cNvSpPr txBox="1"/>
          <p:nvPr/>
        </p:nvSpPr>
        <p:spPr>
          <a:xfrm>
            <a:off x="1493848" y="2552088"/>
            <a:ext cx="10364777" cy="1323439"/>
          </a:xfrm>
          <a:prstGeom prst="rect">
            <a:avLst/>
          </a:prstGeom>
          <a:noFill/>
        </p:spPr>
        <p:txBody>
          <a:bodyPr wrap="square" rtlCol="0">
            <a:spAutoFit/>
          </a:bodyPr>
          <a:lstStyle/>
          <a:p>
            <a:r>
              <a:rPr lang="en-US" sz="1600" dirty="0">
                <a:solidFill>
                  <a:schemeClr val="bg2">
                    <a:lumMod val="10000"/>
                    <a:lumOff val="90000"/>
                  </a:schemeClr>
                </a:solidFill>
              </a:rPr>
              <a:t>SELECT segment, COUNT(product_code) AS product_count</a:t>
            </a:r>
          </a:p>
          <a:p>
            <a:r>
              <a:rPr lang="en-US" sz="1600" dirty="0">
                <a:solidFill>
                  <a:schemeClr val="bg2">
                    <a:lumMod val="10000"/>
                    <a:lumOff val="90000"/>
                  </a:schemeClr>
                </a:solidFill>
              </a:rPr>
              <a:t>FROM dim_product</a:t>
            </a:r>
          </a:p>
          <a:p>
            <a:r>
              <a:rPr lang="en-US" sz="1600" dirty="0">
                <a:solidFill>
                  <a:schemeClr val="bg2">
                    <a:lumMod val="10000"/>
                    <a:lumOff val="90000"/>
                  </a:schemeClr>
                </a:solidFill>
              </a:rPr>
              <a:t>GROUP BY segment</a:t>
            </a:r>
          </a:p>
          <a:p>
            <a:r>
              <a:rPr lang="en-US" sz="1600" dirty="0">
                <a:solidFill>
                  <a:schemeClr val="bg2">
                    <a:lumMod val="10000"/>
                    <a:lumOff val="90000"/>
                  </a:schemeClr>
                </a:solidFill>
              </a:rPr>
              <a:t>ORDER BY product_count DESC</a:t>
            </a:r>
          </a:p>
          <a:p>
            <a:r>
              <a:rPr lang="en-US" sz="1600" dirty="0">
                <a:solidFill>
                  <a:schemeClr val="bg2">
                    <a:lumMod val="10000"/>
                    <a:lumOff val="90000"/>
                  </a:schemeClr>
                </a:solidFill>
              </a:rPr>
              <a:t>;</a:t>
            </a:r>
            <a:endParaRPr lang="en-IN" sz="1600" dirty="0">
              <a:solidFill>
                <a:schemeClr val="bg2">
                  <a:lumMod val="10000"/>
                  <a:lumOff val="90000"/>
                </a:schemeClr>
              </a:solidFill>
            </a:endParaRPr>
          </a:p>
        </p:txBody>
      </p:sp>
      <p:sp>
        <p:nvSpPr>
          <p:cNvPr id="13" name="TextBox 12">
            <a:extLst>
              <a:ext uri="{FF2B5EF4-FFF2-40B4-BE49-F238E27FC236}">
                <a16:creationId xmlns:a16="http://schemas.microsoft.com/office/drawing/2014/main" id="{01D4DE8A-5234-F4A2-FA47-543564F35E62}"/>
              </a:ext>
            </a:extLst>
          </p:cNvPr>
          <p:cNvSpPr txBox="1"/>
          <p:nvPr/>
        </p:nvSpPr>
        <p:spPr>
          <a:xfrm>
            <a:off x="1493847" y="2177262"/>
            <a:ext cx="1287453" cy="369332"/>
          </a:xfrm>
          <a:prstGeom prst="rect">
            <a:avLst/>
          </a:prstGeom>
          <a:noFill/>
        </p:spPr>
        <p:txBody>
          <a:bodyPr wrap="square" rtlCol="0">
            <a:spAutoFit/>
          </a:bodyPr>
          <a:lstStyle/>
          <a:p>
            <a:r>
              <a:rPr lang="en-US" dirty="0">
                <a:solidFill>
                  <a:schemeClr val="tx2">
                    <a:lumMod val="60000"/>
                    <a:lumOff val="40000"/>
                  </a:schemeClr>
                </a:solidFill>
              </a:rPr>
              <a:t>QUERY :</a:t>
            </a:r>
            <a:endParaRPr lang="en-IN" dirty="0">
              <a:solidFill>
                <a:schemeClr val="tx2">
                  <a:lumMod val="60000"/>
                  <a:lumOff val="40000"/>
                </a:schemeClr>
              </a:solidFill>
            </a:endParaRPr>
          </a:p>
        </p:txBody>
      </p:sp>
      <p:pic>
        <p:nvPicPr>
          <p:cNvPr id="6" name="Picture 5">
            <a:extLst>
              <a:ext uri="{FF2B5EF4-FFF2-40B4-BE49-F238E27FC236}">
                <a16:creationId xmlns:a16="http://schemas.microsoft.com/office/drawing/2014/main" id="{F1E70149-B6E5-8B46-4148-686393B5E3BC}"/>
              </a:ext>
            </a:extLst>
          </p:cNvPr>
          <p:cNvPicPr>
            <a:picLocks noChangeAspect="1"/>
          </p:cNvPicPr>
          <p:nvPr/>
        </p:nvPicPr>
        <p:blipFill>
          <a:blip r:embed="rId4"/>
          <a:stretch>
            <a:fillRect/>
          </a:stretch>
        </p:blipFill>
        <p:spPr>
          <a:xfrm>
            <a:off x="8462962" y="2265131"/>
            <a:ext cx="2776538" cy="2102465"/>
          </a:xfrm>
          <a:prstGeom prst="rect">
            <a:avLst/>
          </a:prstGeom>
        </p:spPr>
      </p:pic>
    </p:spTree>
    <p:extLst>
      <p:ext uri="{BB962C8B-B14F-4D97-AF65-F5344CB8AC3E}">
        <p14:creationId xmlns:p14="http://schemas.microsoft.com/office/powerpoint/2010/main" val="1163143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88E4-57DD-D644-4EBD-AE5681609A0D}"/>
              </a:ext>
            </a:extLst>
          </p:cNvPr>
          <p:cNvSpPr/>
          <p:nvPr/>
        </p:nvSpPr>
        <p:spPr>
          <a:xfrm>
            <a:off x="0" y="669956"/>
            <a:ext cx="12192000" cy="178353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829E56E-374D-4D98-027C-E3CB05CF7690}"/>
              </a:ext>
            </a:extLst>
          </p:cNvPr>
          <p:cNvSpPr txBox="1"/>
          <p:nvPr/>
        </p:nvSpPr>
        <p:spPr>
          <a:xfrm>
            <a:off x="187105" y="162962"/>
            <a:ext cx="11817790" cy="461665"/>
          </a:xfrm>
          <a:prstGeom prst="rect">
            <a:avLst/>
          </a:prstGeom>
          <a:noFill/>
        </p:spPr>
        <p:txBody>
          <a:bodyPr wrap="square" rtlCol="0">
            <a:spAutoFit/>
          </a:bodyPr>
          <a:lstStyle/>
          <a:p>
            <a:r>
              <a:rPr lang="en-IN" sz="2400" b="1" dirty="0">
                <a:latin typeface="+mj-lt"/>
              </a:rPr>
              <a:t>A</a:t>
            </a:r>
            <a:r>
              <a:rPr lang="en-IN" sz="2400" b="1" i="0" dirty="0">
                <a:effectLst/>
                <a:latin typeface="+mj-lt"/>
              </a:rPr>
              <a:t>d-hoc-Requests</a:t>
            </a:r>
            <a:endParaRPr lang="en-IN" sz="2400" b="1" dirty="0">
              <a:latin typeface="+mj-lt"/>
            </a:endParaRPr>
          </a:p>
        </p:txBody>
      </p:sp>
      <p:sp>
        <p:nvSpPr>
          <p:cNvPr id="7" name="TextBox 6">
            <a:extLst>
              <a:ext uri="{FF2B5EF4-FFF2-40B4-BE49-F238E27FC236}">
                <a16:creationId xmlns:a16="http://schemas.microsoft.com/office/drawing/2014/main" id="{35E06309-9BBA-8960-D79A-CD4078C6391E}"/>
              </a:ext>
            </a:extLst>
          </p:cNvPr>
          <p:cNvSpPr txBox="1"/>
          <p:nvPr/>
        </p:nvSpPr>
        <p:spPr>
          <a:xfrm>
            <a:off x="1493847" y="915391"/>
            <a:ext cx="10364778" cy="923330"/>
          </a:xfrm>
          <a:prstGeom prst="rect">
            <a:avLst/>
          </a:prstGeom>
          <a:noFill/>
        </p:spPr>
        <p:txBody>
          <a:bodyPr wrap="square" rtlCol="0">
            <a:spAutoFit/>
          </a:bodyPr>
          <a:lstStyle/>
          <a:p>
            <a:r>
              <a:rPr lang="en-US" dirty="0"/>
              <a:t>Follow-up: Which segment had the most increase in unique products in 2021 vs 2020? The final output contains these fields segment, product_count_2020, product_count_2021, difference .</a:t>
            </a:r>
            <a:endParaRPr lang="en-IN" dirty="0"/>
          </a:p>
        </p:txBody>
      </p:sp>
      <p:pic>
        <p:nvPicPr>
          <p:cNvPr id="9" name="Graphic 8" descr="Chevron arrows with solid fill">
            <a:extLst>
              <a:ext uri="{FF2B5EF4-FFF2-40B4-BE49-F238E27FC236}">
                <a16:creationId xmlns:a16="http://schemas.microsoft.com/office/drawing/2014/main" id="{55FAA9C5-331A-481B-BBF6-4EDCDD643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105" y="885447"/>
            <a:ext cx="676275" cy="676275"/>
          </a:xfrm>
          <a:prstGeom prst="rect">
            <a:avLst/>
          </a:prstGeom>
        </p:spPr>
      </p:pic>
      <p:sp>
        <p:nvSpPr>
          <p:cNvPr id="10" name="TextBox 9">
            <a:extLst>
              <a:ext uri="{FF2B5EF4-FFF2-40B4-BE49-F238E27FC236}">
                <a16:creationId xmlns:a16="http://schemas.microsoft.com/office/drawing/2014/main" id="{B127F35D-6E24-0D19-8222-2C022BD0CF9F}"/>
              </a:ext>
            </a:extLst>
          </p:cNvPr>
          <p:cNvSpPr txBox="1"/>
          <p:nvPr/>
        </p:nvSpPr>
        <p:spPr>
          <a:xfrm>
            <a:off x="877973" y="869641"/>
            <a:ext cx="615874" cy="707886"/>
          </a:xfrm>
          <a:prstGeom prst="rect">
            <a:avLst/>
          </a:prstGeom>
          <a:noFill/>
        </p:spPr>
        <p:txBody>
          <a:bodyPr wrap="none" rtlCol="0">
            <a:spAutoFit/>
          </a:bodyPr>
          <a:lstStyle/>
          <a:p>
            <a:r>
              <a:rPr lang="en-US" sz="4000" b="1" dirty="0">
                <a:solidFill>
                  <a:srgbClr val="1BC7BD"/>
                </a:solidFill>
              </a:rPr>
              <a:t>4</a:t>
            </a:r>
            <a:r>
              <a:rPr lang="en-US" sz="4000" b="1" dirty="0"/>
              <a:t>.</a:t>
            </a:r>
            <a:endParaRPr lang="en-IN" sz="4000" b="1" dirty="0"/>
          </a:p>
        </p:txBody>
      </p:sp>
      <p:sp>
        <p:nvSpPr>
          <p:cNvPr id="12" name="TextBox 11">
            <a:extLst>
              <a:ext uri="{FF2B5EF4-FFF2-40B4-BE49-F238E27FC236}">
                <a16:creationId xmlns:a16="http://schemas.microsoft.com/office/drawing/2014/main" id="{B8303531-C520-E5C5-F768-67086CC7E70B}"/>
              </a:ext>
            </a:extLst>
          </p:cNvPr>
          <p:cNvSpPr txBox="1"/>
          <p:nvPr/>
        </p:nvSpPr>
        <p:spPr>
          <a:xfrm>
            <a:off x="1493848" y="2418738"/>
            <a:ext cx="10364777" cy="4278094"/>
          </a:xfrm>
          <a:prstGeom prst="rect">
            <a:avLst/>
          </a:prstGeom>
          <a:noFill/>
        </p:spPr>
        <p:txBody>
          <a:bodyPr wrap="square" rtlCol="0">
            <a:spAutoFit/>
          </a:bodyPr>
          <a:lstStyle/>
          <a:p>
            <a:r>
              <a:rPr lang="en-US" sz="1600" dirty="0">
                <a:solidFill>
                  <a:schemeClr val="bg2">
                    <a:lumMod val="10000"/>
                    <a:lumOff val="90000"/>
                  </a:schemeClr>
                </a:solidFill>
              </a:rPr>
              <a:t>WITH cte1 AS</a:t>
            </a:r>
          </a:p>
          <a:p>
            <a:r>
              <a:rPr lang="en-US" sz="1600" dirty="0">
                <a:solidFill>
                  <a:schemeClr val="bg2">
                    <a:lumMod val="10000"/>
                    <a:lumOff val="90000"/>
                  </a:schemeClr>
                </a:solidFill>
              </a:rPr>
              <a:t>	(SELECT segment, fiscal_year, COUNT(DM.product_code) AS product_count</a:t>
            </a:r>
          </a:p>
          <a:p>
            <a:r>
              <a:rPr lang="en-US" sz="1600" dirty="0">
                <a:solidFill>
                  <a:schemeClr val="bg2">
                    <a:lumMod val="10000"/>
                    <a:lumOff val="90000"/>
                  </a:schemeClr>
                </a:solidFill>
              </a:rPr>
              <a:t>	FROM dim_product DM</a:t>
            </a:r>
          </a:p>
          <a:p>
            <a:r>
              <a:rPr lang="en-US" sz="1600" dirty="0">
                <a:solidFill>
                  <a:schemeClr val="bg2">
                    <a:lumMod val="10000"/>
                    <a:lumOff val="90000"/>
                  </a:schemeClr>
                </a:solidFill>
              </a:rPr>
              <a:t>	JOIN</a:t>
            </a:r>
          </a:p>
          <a:p>
            <a:r>
              <a:rPr lang="en-US" sz="1600" dirty="0">
                <a:solidFill>
                  <a:schemeClr val="bg2">
                    <a:lumMod val="10000"/>
                    <a:lumOff val="90000"/>
                  </a:schemeClr>
                </a:solidFill>
              </a:rPr>
              <a:t>	fact_gross_price GP ON </a:t>
            </a:r>
          </a:p>
          <a:p>
            <a:r>
              <a:rPr lang="en-US" sz="1600" dirty="0">
                <a:solidFill>
                  <a:schemeClr val="bg2">
                    <a:lumMod val="10000"/>
                    <a:lumOff val="90000"/>
                  </a:schemeClr>
                </a:solidFill>
              </a:rPr>
              <a:t>	GP.product_code = DM.product_code</a:t>
            </a:r>
          </a:p>
          <a:p>
            <a:r>
              <a:rPr lang="en-US" sz="1600" dirty="0">
                <a:solidFill>
                  <a:schemeClr val="bg2">
                    <a:lumMod val="10000"/>
                    <a:lumOff val="90000"/>
                  </a:schemeClr>
                </a:solidFill>
              </a:rPr>
              <a:t>	GROUP BY segment,fiscal_year</a:t>
            </a:r>
          </a:p>
          <a:p>
            <a:r>
              <a:rPr lang="en-US" sz="1600" dirty="0">
                <a:solidFill>
                  <a:schemeClr val="bg2">
                    <a:lumMod val="10000"/>
                    <a:lumOff val="90000"/>
                  </a:schemeClr>
                </a:solidFill>
              </a:rPr>
              <a:t>	ORDER BY segment DESC)</a:t>
            </a:r>
          </a:p>
          <a:p>
            <a:r>
              <a:rPr lang="en-US" sz="1600" dirty="0">
                <a:solidFill>
                  <a:schemeClr val="bg2">
                    <a:lumMod val="10000"/>
                    <a:lumOff val="90000"/>
                  </a:schemeClr>
                </a:solidFill>
              </a:rPr>
              <a:t>SELECT 2020_pc.segment, 2020_pc.product_count AS product_count_2020, 2021_pc.product_count AS product_count_2021, (2021_pc.product_count-2020_pc.product_count) AS difference</a:t>
            </a:r>
          </a:p>
          <a:p>
            <a:r>
              <a:rPr lang="en-US" sz="1600" dirty="0">
                <a:solidFill>
                  <a:schemeClr val="bg2">
                    <a:lumMod val="10000"/>
                    <a:lumOff val="90000"/>
                  </a:schemeClr>
                </a:solidFill>
              </a:rPr>
              <a:t>FROM cte1 2020_pc</a:t>
            </a:r>
          </a:p>
          <a:p>
            <a:r>
              <a:rPr lang="en-US" sz="1600" dirty="0">
                <a:solidFill>
                  <a:schemeClr val="bg2">
                    <a:lumMod val="10000"/>
                    <a:lumOff val="90000"/>
                  </a:schemeClr>
                </a:solidFill>
              </a:rPr>
              <a:t>JOIN </a:t>
            </a:r>
          </a:p>
          <a:p>
            <a:r>
              <a:rPr lang="en-US" sz="1600" dirty="0">
                <a:solidFill>
                  <a:schemeClr val="bg2">
                    <a:lumMod val="10000"/>
                    <a:lumOff val="90000"/>
                  </a:schemeClr>
                </a:solidFill>
              </a:rPr>
              <a:t>cte1 2021_pc ON </a:t>
            </a:r>
          </a:p>
          <a:p>
            <a:r>
              <a:rPr lang="en-US" sz="1600" dirty="0">
                <a:solidFill>
                  <a:schemeClr val="bg2">
                    <a:lumMod val="10000"/>
                    <a:lumOff val="90000"/>
                  </a:schemeClr>
                </a:solidFill>
              </a:rPr>
              <a:t>2020_pc.segment = 2021_pc.segment</a:t>
            </a:r>
          </a:p>
          <a:p>
            <a:r>
              <a:rPr lang="en-US" sz="1600" dirty="0">
                <a:solidFill>
                  <a:schemeClr val="bg2">
                    <a:lumMod val="10000"/>
                    <a:lumOff val="90000"/>
                  </a:schemeClr>
                </a:solidFill>
              </a:rPr>
              <a:t>AND</a:t>
            </a:r>
          </a:p>
          <a:p>
            <a:r>
              <a:rPr lang="en-US" sz="1600" dirty="0">
                <a:solidFill>
                  <a:schemeClr val="bg2">
                    <a:lumMod val="10000"/>
                    <a:lumOff val="90000"/>
                  </a:schemeClr>
                </a:solidFill>
              </a:rPr>
              <a:t>2020_pc.fiscal_year = 2020AND2021_pc.fiscal_year = 2021</a:t>
            </a:r>
          </a:p>
          <a:p>
            <a:r>
              <a:rPr lang="en-US" sz="1600" dirty="0">
                <a:solidFill>
                  <a:schemeClr val="bg2">
                    <a:lumMod val="10000"/>
                    <a:lumOff val="90000"/>
                  </a:schemeClr>
                </a:solidFill>
              </a:rPr>
              <a:t>ORDER BY difference DESC;</a:t>
            </a:r>
            <a:endParaRPr lang="en-IN" sz="1600" dirty="0">
              <a:solidFill>
                <a:schemeClr val="bg2">
                  <a:lumMod val="10000"/>
                  <a:lumOff val="90000"/>
                </a:schemeClr>
              </a:solidFill>
            </a:endParaRPr>
          </a:p>
        </p:txBody>
      </p:sp>
      <p:sp>
        <p:nvSpPr>
          <p:cNvPr id="13" name="TextBox 12">
            <a:extLst>
              <a:ext uri="{FF2B5EF4-FFF2-40B4-BE49-F238E27FC236}">
                <a16:creationId xmlns:a16="http://schemas.microsoft.com/office/drawing/2014/main" id="{01D4DE8A-5234-F4A2-FA47-543564F35E62}"/>
              </a:ext>
            </a:extLst>
          </p:cNvPr>
          <p:cNvSpPr txBox="1"/>
          <p:nvPr/>
        </p:nvSpPr>
        <p:spPr>
          <a:xfrm>
            <a:off x="1493847" y="2043912"/>
            <a:ext cx="1287453" cy="369332"/>
          </a:xfrm>
          <a:prstGeom prst="rect">
            <a:avLst/>
          </a:prstGeom>
          <a:noFill/>
        </p:spPr>
        <p:txBody>
          <a:bodyPr wrap="square" rtlCol="0">
            <a:spAutoFit/>
          </a:bodyPr>
          <a:lstStyle/>
          <a:p>
            <a:r>
              <a:rPr lang="en-US" dirty="0">
                <a:solidFill>
                  <a:schemeClr val="tx2">
                    <a:lumMod val="60000"/>
                    <a:lumOff val="40000"/>
                  </a:schemeClr>
                </a:solidFill>
              </a:rPr>
              <a:t>QUERY :</a:t>
            </a:r>
            <a:endParaRPr lang="en-IN" dirty="0">
              <a:solidFill>
                <a:schemeClr val="tx2">
                  <a:lumMod val="60000"/>
                  <a:lumOff val="40000"/>
                </a:schemeClr>
              </a:solidFill>
            </a:endParaRPr>
          </a:p>
        </p:txBody>
      </p:sp>
      <p:pic>
        <p:nvPicPr>
          <p:cNvPr id="3" name="Picture 2">
            <a:extLst>
              <a:ext uri="{FF2B5EF4-FFF2-40B4-BE49-F238E27FC236}">
                <a16:creationId xmlns:a16="http://schemas.microsoft.com/office/drawing/2014/main" id="{35993A04-EE1D-FB7E-CEA9-D9FB17348C2A}"/>
              </a:ext>
            </a:extLst>
          </p:cNvPr>
          <p:cNvPicPr>
            <a:picLocks noChangeAspect="1"/>
          </p:cNvPicPr>
          <p:nvPr/>
        </p:nvPicPr>
        <p:blipFill>
          <a:blip r:embed="rId4"/>
          <a:stretch>
            <a:fillRect/>
          </a:stretch>
        </p:blipFill>
        <p:spPr>
          <a:xfrm>
            <a:off x="7394124" y="5067301"/>
            <a:ext cx="4464501" cy="1457324"/>
          </a:xfrm>
          <a:prstGeom prst="rect">
            <a:avLst/>
          </a:prstGeom>
        </p:spPr>
      </p:pic>
    </p:spTree>
    <p:extLst>
      <p:ext uri="{BB962C8B-B14F-4D97-AF65-F5344CB8AC3E}">
        <p14:creationId xmlns:p14="http://schemas.microsoft.com/office/powerpoint/2010/main" val="4083215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88E4-57DD-D644-4EBD-AE5681609A0D}"/>
              </a:ext>
            </a:extLst>
          </p:cNvPr>
          <p:cNvSpPr/>
          <p:nvPr/>
        </p:nvSpPr>
        <p:spPr>
          <a:xfrm>
            <a:off x="0" y="669956"/>
            <a:ext cx="12192000" cy="178353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829E56E-374D-4D98-027C-E3CB05CF7690}"/>
              </a:ext>
            </a:extLst>
          </p:cNvPr>
          <p:cNvSpPr txBox="1"/>
          <p:nvPr/>
        </p:nvSpPr>
        <p:spPr>
          <a:xfrm>
            <a:off x="187105" y="162962"/>
            <a:ext cx="11817790" cy="461665"/>
          </a:xfrm>
          <a:prstGeom prst="rect">
            <a:avLst/>
          </a:prstGeom>
          <a:noFill/>
        </p:spPr>
        <p:txBody>
          <a:bodyPr wrap="square" rtlCol="0">
            <a:spAutoFit/>
          </a:bodyPr>
          <a:lstStyle/>
          <a:p>
            <a:r>
              <a:rPr lang="en-IN" sz="2400" b="1" dirty="0">
                <a:latin typeface="+mj-lt"/>
              </a:rPr>
              <a:t>A</a:t>
            </a:r>
            <a:r>
              <a:rPr lang="en-IN" sz="2400" b="1" i="0" dirty="0">
                <a:effectLst/>
                <a:latin typeface="+mj-lt"/>
              </a:rPr>
              <a:t>d-hoc-Requests</a:t>
            </a:r>
            <a:endParaRPr lang="en-IN" sz="2400" b="1" dirty="0">
              <a:latin typeface="+mj-lt"/>
            </a:endParaRPr>
          </a:p>
        </p:txBody>
      </p:sp>
      <p:sp>
        <p:nvSpPr>
          <p:cNvPr id="7" name="TextBox 6">
            <a:extLst>
              <a:ext uri="{FF2B5EF4-FFF2-40B4-BE49-F238E27FC236}">
                <a16:creationId xmlns:a16="http://schemas.microsoft.com/office/drawing/2014/main" id="{35E06309-9BBA-8960-D79A-CD4078C6391E}"/>
              </a:ext>
            </a:extLst>
          </p:cNvPr>
          <p:cNvSpPr txBox="1"/>
          <p:nvPr/>
        </p:nvSpPr>
        <p:spPr>
          <a:xfrm>
            <a:off x="1493847" y="915391"/>
            <a:ext cx="10364778" cy="646331"/>
          </a:xfrm>
          <a:prstGeom prst="rect">
            <a:avLst/>
          </a:prstGeom>
          <a:noFill/>
        </p:spPr>
        <p:txBody>
          <a:bodyPr wrap="square" rtlCol="0">
            <a:spAutoFit/>
          </a:bodyPr>
          <a:lstStyle/>
          <a:p>
            <a:r>
              <a:rPr lang="en-US" dirty="0"/>
              <a:t>Get the products that have the highest and lowest manufacturing costs. The final output should contain these fields, product_code product, manufacturing_cost .</a:t>
            </a:r>
            <a:endParaRPr lang="en-IN" dirty="0"/>
          </a:p>
        </p:txBody>
      </p:sp>
      <p:pic>
        <p:nvPicPr>
          <p:cNvPr id="9" name="Graphic 8" descr="Chevron arrows with solid fill">
            <a:extLst>
              <a:ext uri="{FF2B5EF4-FFF2-40B4-BE49-F238E27FC236}">
                <a16:creationId xmlns:a16="http://schemas.microsoft.com/office/drawing/2014/main" id="{55FAA9C5-331A-481B-BBF6-4EDCDD643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105" y="885447"/>
            <a:ext cx="676275" cy="676275"/>
          </a:xfrm>
          <a:prstGeom prst="rect">
            <a:avLst/>
          </a:prstGeom>
        </p:spPr>
      </p:pic>
      <p:sp>
        <p:nvSpPr>
          <p:cNvPr id="10" name="TextBox 9">
            <a:extLst>
              <a:ext uri="{FF2B5EF4-FFF2-40B4-BE49-F238E27FC236}">
                <a16:creationId xmlns:a16="http://schemas.microsoft.com/office/drawing/2014/main" id="{B127F35D-6E24-0D19-8222-2C022BD0CF9F}"/>
              </a:ext>
            </a:extLst>
          </p:cNvPr>
          <p:cNvSpPr txBox="1"/>
          <p:nvPr/>
        </p:nvSpPr>
        <p:spPr>
          <a:xfrm>
            <a:off x="877973" y="869641"/>
            <a:ext cx="615874" cy="707886"/>
          </a:xfrm>
          <a:prstGeom prst="rect">
            <a:avLst/>
          </a:prstGeom>
          <a:noFill/>
        </p:spPr>
        <p:txBody>
          <a:bodyPr wrap="none" rtlCol="0">
            <a:spAutoFit/>
          </a:bodyPr>
          <a:lstStyle/>
          <a:p>
            <a:r>
              <a:rPr lang="en-US" sz="4000" b="1" dirty="0">
                <a:solidFill>
                  <a:srgbClr val="1BC7BD"/>
                </a:solidFill>
              </a:rPr>
              <a:t>5</a:t>
            </a:r>
            <a:r>
              <a:rPr lang="en-US" sz="4000" b="1" dirty="0"/>
              <a:t>.</a:t>
            </a:r>
            <a:endParaRPr lang="en-IN" sz="4000" b="1" dirty="0"/>
          </a:p>
        </p:txBody>
      </p:sp>
      <p:sp>
        <p:nvSpPr>
          <p:cNvPr id="12" name="TextBox 11">
            <a:extLst>
              <a:ext uri="{FF2B5EF4-FFF2-40B4-BE49-F238E27FC236}">
                <a16:creationId xmlns:a16="http://schemas.microsoft.com/office/drawing/2014/main" id="{B8303531-C520-E5C5-F768-67086CC7E70B}"/>
              </a:ext>
            </a:extLst>
          </p:cNvPr>
          <p:cNvSpPr txBox="1"/>
          <p:nvPr/>
        </p:nvSpPr>
        <p:spPr>
          <a:xfrm>
            <a:off x="1493848" y="2152038"/>
            <a:ext cx="10364777" cy="3539430"/>
          </a:xfrm>
          <a:prstGeom prst="rect">
            <a:avLst/>
          </a:prstGeom>
          <a:noFill/>
        </p:spPr>
        <p:txBody>
          <a:bodyPr wrap="square" rtlCol="0">
            <a:spAutoFit/>
          </a:bodyPr>
          <a:lstStyle/>
          <a:p>
            <a:r>
              <a:rPr lang="en-US" sz="1600" dirty="0">
                <a:solidFill>
                  <a:schemeClr val="bg2">
                    <a:lumMod val="10000"/>
                    <a:lumOff val="90000"/>
                  </a:schemeClr>
                </a:solidFill>
              </a:rPr>
              <a:t>WITH cte1 AS</a:t>
            </a:r>
          </a:p>
          <a:p>
            <a:r>
              <a:rPr lang="en-US" sz="1600" dirty="0">
                <a:solidFill>
                  <a:schemeClr val="bg2">
                    <a:lumMod val="10000"/>
                    <a:lumOff val="90000"/>
                  </a:schemeClr>
                </a:solidFill>
              </a:rPr>
              <a:t>	(SELECT DM.product_code, CONCAT(product," - ",variant) AS product, cost_year, 	manufacturing_cost, ROW_NUMBER() OVER(PARTITION BY cost_year ORDER BY manufacturing_cost 	DESC ) AS HMC, ROW_NUMBER() OVER(PARTITION BY cost_year ORDER BY manufacturing_cost ASC 	) AS LMC</a:t>
            </a:r>
          </a:p>
          <a:p>
            <a:r>
              <a:rPr lang="en-US" sz="1600" dirty="0">
                <a:solidFill>
                  <a:schemeClr val="bg2">
                    <a:lumMod val="10000"/>
                    <a:lumOff val="90000"/>
                  </a:schemeClr>
                </a:solidFill>
              </a:rPr>
              <a:t>	FROM dim_product DM</a:t>
            </a:r>
          </a:p>
          <a:p>
            <a:r>
              <a:rPr lang="en-US" sz="1600" dirty="0">
                <a:solidFill>
                  <a:schemeClr val="bg2">
                    <a:lumMod val="10000"/>
                    <a:lumOff val="90000"/>
                  </a:schemeClr>
                </a:solidFill>
              </a:rPr>
              <a:t>	JOIN fact_manufacturing_cost MC ON</a:t>
            </a:r>
          </a:p>
          <a:p>
            <a:r>
              <a:rPr lang="en-US" sz="1600" dirty="0">
                <a:solidFill>
                  <a:schemeClr val="bg2">
                    <a:lumMod val="10000"/>
                    <a:lumOff val="90000"/>
                  </a:schemeClr>
                </a:solidFill>
              </a:rPr>
              <a:t>	MC.product_code = DM.product_code)</a:t>
            </a:r>
          </a:p>
          <a:p>
            <a:r>
              <a:rPr lang="en-US" sz="1600" dirty="0">
                <a:solidFill>
                  <a:schemeClr val="bg2">
                    <a:lumMod val="10000"/>
                    <a:lumOff val="90000"/>
                  </a:schemeClr>
                </a:solidFill>
              </a:rPr>
              <a:t>SELECT product_code, product, cost_year, manufacturing_cost</a:t>
            </a:r>
          </a:p>
          <a:p>
            <a:r>
              <a:rPr lang="en-US" sz="1600" dirty="0">
                <a:solidFill>
                  <a:schemeClr val="bg2">
                    <a:lumMod val="10000"/>
                    <a:lumOff val="90000"/>
                  </a:schemeClr>
                </a:solidFill>
              </a:rPr>
              <a:t>FROM cte1</a:t>
            </a:r>
          </a:p>
          <a:p>
            <a:r>
              <a:rPr lang="en-US" sz="1600" dirty="0">
                <a:solidFill>
                  <a:schemeClr val="bg2">
                    <a:lumMod val="10000"/>
                    <a:lumOff val="90000"/>
                  </a:schemeClr>
                </a:solidFill>
              </a:rPr>
              <a:t>WHERE</a:t>
            </a:r>
          </a:p>
          <a:p>
            <a:r>
              <a:rPr lang="en-US" sz="1600" dirty="0">
                <a:solidFill>
                  <a:schemeClr val="bg2">
                    <a:lumMod val="10000"/>
                    <a:lumOff val="90000"/>
                  </a:schemeClr>
                </a:solidFill>
              </a:rPr>
              <a:t>	HMC = 1</a:t>
            </a:r>
          </a:p>
          <a:p>
            <a:r>
              <a:rPr lang="en-US" sz="1600" dirty="0">
                <a:solidFill>
                  <a:schemeClr val="bg2">
                    <a:lumMod val="10000"/>
                    <a:lumOff val="90000"/>
                  </a:schemeClr>
                </a:solidFill>
              </a:rPr>
              <a:t>	OR</a:t>
            </a:r>
          </a:p>
          <a:p>
            <a:r>
              <a:rPr lang="en-US" sz="1600" dirty="0">
                <a:solidFill>
                  <a:schemeClr val="bg2">
                    <a:lumMod val="10000"/>
                    <a:lumOff val="90000"/>
                  </a:schemeClr>
                </a:solidFill>
              </a:rPr>
              <a:t>	LMC = 1 ;</a:t>
            </a:r>
            <a:endParaRPr lang="en-IN" sz="1600" dirty="0">
              <a:solidFill>
                <a:schemeClr val="bg2">
                  <a:lumMod val="10000"/>
                  <a:lumOff val="90000"/>
                </a:schemeClr>
              </a:solidFill>
            </a:endParaRPr>
          </a:p>
        </p:txBody>
      </p:sp>
      <p:sp>
        <p:nvSpPr>
          <p:cNvPr id="13" name="TextBox 12">
            <a:extLst>
              <a:ext uri="{FF2B5EF4-FFF2-40B4-BE49-F238E27FC236}">
                <a16:creationId xmlns:a16="http://schemas.microsoft.com/office/drawing/2014/main" id="{01D4DE8A-5234-F4A2-FA47-543564F35E62}"/>
              </a:ext>
            </a:extLst>
          </p:cNvPr>
          <p:cNvSpPr txBox="1"/>
          <p:nvPr/>
        </p:nvSpPr>
        <p:spPr>
          <a:xfrm>
            <a:off x="1493847" y="1777212"/>
            <a:ext cx="1287453" cy="369332"/>
          </a:xfrm>
          <a:prstGeom prst="rect">
            <a:avLst/>
          </a:prstGeom>
          <a:noFill/>
        </p:spPr>
        <p:txBody>
          <a:bodyPr wrap="square" rtlCol="0">
            <a:spAutoFit/>
          </a:bodyPr>
          <a:lstStyle/>
          <a:p>
            <a:r>
              <a:rPr lang="en-US" dirty="0">
                <a:solidFill>
                  <a:schemeClr val="tx2">
                    <a:lumMod val="60000"/>
                    <a:lumOff val="40000"/>
                  </a:schemeClr>
                </a:solidFill>
              </a:rPr>
              <a:t>QUERY :</a:t>
            </a:r>
            <a:endParaRPr lang="en-IN" dirty="0">
              <a:solidFill>
                <a:schemeClr val="tx2">
                  <a:lumMod val="60000"/>
                  <a:lumOff val="40000"/>
                </a:schemeClr>
              </a:solidFill>
            </a:endParaRPr>
          </a:p>
        </p:txBody>
      </p:sp>
      <p:pic>
        <p:nvPicPr>
          <p:cNvPr id="6" name="Picture 5">
            <a:extLst>
              <a:ext uri="{FF2B5EF4-FFF2-40B4-BE49-F238E27FC236}">
                <a16:creationId xmlns:a16="http://schemas.microsoft.com/office/drawing/2014/main" id="{6ABA3331-3353-46C9-499C-1F3EA1B56716}"/>
              </a:ext>
            </a:extLst>
          </p:cNvPr>
          <p:cNvPicPr>
            <a:picLocks noChangeAspect="1"/>
          </p:cNvPicPr>
          <p:nvPr/>
        </p:nvPicPr>
        <p:blipFill>
          <a:blip r:embed="rId4"/>
          <a:stretch>
            <a:fillRect/>
          </a:stretch>
        </p:blipFill>
        <p:spPr>
          <a:xfrm>
            <a:off x="5781675" y="5036410"/>
            <a:ext cx="5992802" cy="1310115"/>
          </a:xfrm>
          <a:prstGeom prst="rect">
            <a:avLst/>
          </a:prstGeom>
        </p:spPr>
      </p:pic>
    </p:spTree>
    <p:extLst>
      <p:ext uri="{BB962C8B-B14F-4D97-AF65-F5344CB8AC3E}">
        <p14:creationId xmlns:p14="http://schemas.microsoft.com/office/powerpoint/2010/main" val="1042704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88E4-57DD-D644-4EBD-AE5681609A0D}"/>
              </a:ext>
            </a:extLst>
          </p:cNvPr>
          <p:cNvSpPr/>
          <p:nvPr/>
        </p:nvSpPr>
        <p:spPr>
          <a:xfrm>
            <a:off x="0" y="669956"/>
            <a:ext cx="12192000" cy="178353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829E56E-374D-4D98-027C-E3CB05CF7690}"/>
              </a:ext>
            </a:extLst>
          </p:cNvPr>
          <p:cNvSpPr txBox="1"/>
          <p:nvPr/>
        </p:nvSpPr>
        <p:spPr>
          <a:xfrm>
            <a:off x="187105" y="162962"/>
            <a:ext cx="11817790" cy="461665"/>
          </a:xfrm>
          <a:prstGeom prst="rect">
            <a:avLst/>
          </a:prstGeom>
          <a:noFill/>
        </p:spPr>
        <p:txBody>
          <a:bodyPr wrap="square" rtlCol="0">
            <a:spAutoFit/>
          </a:bodyPr>
          <a:lstStyle/>
          <a:p>
            <a:r>
              <a:rPr lang="en-IN" sz="2400" b="1" dirty="0">
                <a:latin typeface="+mj-lt"/>
              </a:rPr>
              <a:t>A</a:t>
            </a:r>
            <a:r>
              <a:rPr lang="en-IN" sz="2400" b="1" i="0" dirty="0">
                <a:effectLst/>
                <a:latin typeface="+mj-lt"/>
              </a:rPr>
              <a:t>d-hoc-Requests</a:t>
            </a:r>
            <a:endParaRPr lang="en-IN" sz="2400" b="1" dirty="0">
              <a:latin typeface="+mj-lt"/>
            </a:endParaRPr>
          </a:p>
        </p:txBody>
      </p:sp>
      <p:sp>
        <p:nvSpPr>
          <p:cNvPr id="7" name="TextBox 6">
            <a:extLst>
              <a:ext uri="{FF2B5EF4-FFF2-40B4-BE49-F238E27FC236}">
                <a16:creationId xmlns:a16="http://schemas.microsoft.com/office/drawing/2014/main" id="{35E06309-9BBA-8960-D79A-CD4078C6391E}"/>
              </a:ext>
            </a:extLst>
          </p:cNvPr>
          <p:cNvSpPr txBox="1"/>
          <p:nvPr/>
        </p:nvSpPr>
        <p:spPr>
          <a:xfrm>
            <a:off x="1493847" y="915391"/>
            <a:ext cx="10364778" cy="923330"/>
          </a:xfrm>
          <a:prstGeom prst="rect">
            <a:avLst/>
          </a:prstGeom>
          <a:noFill/>
        </p:spPr>
        <p:txBody>
          <a:bodyPr wrap="square" rtlCol="0">
            <a:spAutoFit/>
          </a:bodyPr>
          <a:lstStyle/>
          <a:p>
            <a:r>
              <a:rPr lang="en-US" dirty="0"/>
              <a:t>Generate a report which contains the top 5 customers who received an average high pre_invoice_discount_pct for the fiscal year 2021 and in the Indian market.The final output contains these fields customer_code, customer, average_discount_percentage .</a:t>
            </a:r>
            <a:endParaRPr lang="en-IN" dirty="0"/>
          </a:p>
        </p:txBody>
      </p:sp>
      <p:pic>
        <p:nvPicPr>
          <p:cNvPr id="9" name="Graphic 8" descr="Chevron arrows with solid fill">
            <a:extLst>
              <a:ext uri="{FF2B5EF4-FFF2-40B4-BE49-F238E27FC236}">
                <a16:creationId xmlns:a16="http://schemas.microsoft.com/office/drawing/2014/main" id="{55FAA9C5-331A-481B-BBF6-4EDCDD643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105" y="885447"/>
            <a:ext cx="676275" cy="676275"/>
          </a:xfrm>
          <a:prstGeom prst="rect">
            <a:avLst/>
          </a:prstGeom>
        </p:spPr>
      </p:pic>
      <p:sp>
        <p:nvSpPr>
          <p:cNvPr id="10" name="TextBox 9">
            <a:extLst>
              <a:ext uri="{FF2B5EF4-FFF2-40B4-BE49-F238E27FC236}">
                <a16:creationId xmlns:a16="http://schemas.microsoft.com/office/drawing/2014/main" id="{B127F35D-6E24-0D19-8222-2C022BD0CF9F}"/>
              </a:ext>
            </a:extLst>
          </p:cNvPr>
          <p:cNvSpPr txBox="1"/>
          <p:nvPr/>
        </p:nvSpPr>
        <p:spPr>
          <a:xfrm>
            <a:off x="877973" y="869641"/>
            <a:ext cx="615874" cy="707886"/>
          </a:xfrm>
          <a:prstGeom prst="rect">
            <a:avLst/>
          </a:prstGeom>
          <a:noFill/>
        </p:spPr>
        <p:txBody>
          <a:bodyPr wrap="none" rtlCol="0">
            <a:spAutoFit/>
          </a:bodyPr>
          <a:lstStyle/>
          <a:p>
            <a:r>
              <a:rPr lang="en-US" sz="4000" b="1" dirty="0">
                <a:solidFill>
                  <a:srgbClr val="1BC7BD"/>
                </a:solidFill>
              </a:rPr>
              <a:t>6</a:t>
            </a:r>
            <a:r>
              <a:rPr lang="en-US" sz="4000" b="1" dirty="0"/>
              <a:t>.</a:t>
            </a:r>
            <a:endParaRPr lang="en-IN" sz="4000" b="1" dirty="0"/>
          </a:p>
        </p:txBody>
      </p:sp>
      <p:sp>
        <p:nvSpPr>
          <p:cNvPr id="12" name="TextBox 11">
            <a:extLst>
              <a:ext uri="{FF2B5EF4-FFF2-40B4-BE49-F238E27FC236}">
                <a16:creationId xmlns:a16="http://schemas.microsoft.com/office/drawing/2014/main" id="{B8303531-C520-E5C5-F768-67086CC7E70B}"/>
              </a:ext>
            </a:extLst>
          </p:cNvPr>
          <p:cNvSpPr txBox="1"/>
          <p:nvPr/>
        </p:nvSpPr>
        <p:spPr>
          <a:xfrm>
            <a:off x="1493848" y="2418738"/>
            <a:ext cx="10364777" cy="3293209"/>
          </a:xfrm>
          <a:prstGeom prst="rect">
            <a:avLst/>
          </a:prstGeom>
          <a:noFill/>
        </p:spPr>
        <p:txBody>
          <a:bodyPr wrap="square" rtlCol="0">
            <a:spAutoFit/>
          </a:bodyPr>
          <a:lstStyle/>
          <a:p>
            <a:r>
              <a:rPr lang="en-US" sz="1600" dirty="0">
                <a:solidFill>
                  <a:schemeClr val="bg2">
                    <a:lumMod val="10000"/>
                    <a:lumOff val="90000"/>
                  </a:schemeClr>
                </a:solidFill>
              </a:rPr>
              <a:t>SELECT ID.customer_code, customer, pre_invoice_discount_pct</a:t>
            </a:r>
          </a:p>
          <a:p>
            <a:r>
              <a:rPr lang="en-US" sz="1600" dirty="0">
                <a:solidFill>
                  <a:schemeClr val="bg2">
                    <a:lumMod val="10000"/>
                    <a:lumOff val="90000"/>
                  </a:schemeClr>
                </a:solidFill>
              </a:rPr>
              <a:t>FROM fact_pre_invoice_deductions ID</a:t>
            </a:r>
          </a:p>
          <a:p>
            <a:r>
              <a:rPr lang="en-US" sz="1600" dirty="0">
                <a:solidFill>
                  <a:schemeClr val="bg2">
                    <a:lumMod val="10000"/>
                    <a:lumOff val="90000"/>
                  </a:schemeClr>
                </a:solidFill>
              </a:rPr>
              <a:t>JOIN</a:t>
            </a:r>
          </a:p>
          <a:p>
            <a:r>
              <a:rPr lang="en-US" sz="1600" dirty="0">
                <a:solidFill>
                  <a:schemeClr val="bg2">
                    <a:lumMod val="10000"/>
                    <a:lumOff val="90000"/>
                  </a:schemeClr>
                </a:solidFill>
              </a:rPr>
              <a:t>dim_customer DM ON</a:t>
            </a:r>
          </a:p>
          <a:p>
            <a:r>
              <a:rPr lang="en-US" sz="1600" dirty="0">
                <a:solidFill>
                  <a:schemeClr val="bg2">
                    <a:lumMod val="10000"/>
                    <a:lumOff val="90000"/>
                  </a:schemeClr>
                </a:solidFill>
              </a:rPr>
              <a:t>ID.customer_code = DM.customer_code</a:t>
            </a:r>
          </a:p>
          <a:p>
            <a:r>
              <a:rPr lang="en-US" sz="1600" dirty="0">
                <a:solidFill>
                  <a:schemeClr val="bg2">
                    <a:lumMod val="10000"/>
                    <a:lumOff val="90000"/>
                  </a:schemeClr>
                </a:solidFill>
              </a:rPr>
              <a:t>WHERE market = "India“</a:t>
            </a:r>
          </a:p>
          <a:p>
            <a:r>
              <a:rPr lang="en-US" sz="1600" dirty="0">
                <a:solidFill>
                  <a:schemeClr val="bg2">
                    <a:lumMod val="10000"/>
                    <a:lumOff val="90000"/>
                  </a:schemeClr>
                </a:solidFill>
              </a:rPr>
              <a:t>AND</a:t>
            </a:r>
          </a:p>
          <a:p>
            <a:r>
              <a:rPr lang="en-US" sz="1600" dirty="0">
                <a:solidFill>
                  <a:schemeClr val="bg2">
                    <a:lumMod val="10000"/>
                    <a:lumOff val="90000"/>
                  </a:schemeClr>
                </a:solidFill>
              </a:rPr>
              <a:t>fiscal_year = 202</a:t>
            </a:r>
          </a:p>
          <a:p>
            <a:r>
              <a:rPr lang="en-US" sz="1600" dirty="0">
                <a:solidFill>
                  <a:schemeClr val="bg2">
                    <a:lumMod val="10000"/>
                    <a:lumOff val="90000"/>
                  </a:schemeClr>
                </a:solidFill>
              </a:rPr>
              <a:t>AND</a:t>
            </a:r>
          </a:p>
          <a:p>
            <a:r>
              <a:rPr lang="en-US" sz="1600" dirty="0">
                <a:solidFill>
                  <a:schemeClr val="bg2">
                    <a:lumMod val="10000"/>
                    <a:lumOff val="90000"/>
                  </a:schemeClr>
                </a:solidFill>
              </a:rPr>
              <a:t>pre_invoice_discount_pct &gt; (SELECT AVG(pre_invoice_discount_pct)</a:t>
            </a:r>
          </a:p>
          <a:p>
            <a:r>
              <a:rPr lang="en-US" sz="1600" dirty="0">
                <a:solidFill>
                  <a:schemeClr val="bg2">
                    <a:lumMod val="10000"/>
                    <a:lumOff val="90000"/>
                  </a:schemeClr>
                </a:solidFill>
              </a:rPr>
              <a:t>						FROM fact_pre_invoice_deductions )</a:t>
            </a:r>
          </a:p>
          <a:p>
            <a:r>
              <a:rPr lang="en-US" sz="1600" dirty="0">
                <a:solidFill>
                  <a:schemeClr val="bg2">
                    <a:lumMod val="10000"/>
                    <a:lumOff val="90000"/>
                  </a:schemeClr>
                </a:solidFill>
              </a:rPr>
              <a:t>ORDER BY pre_invoice_discount_pct DESC</a:t>
            </a:r>
          </a:p>
          <a:p>
            <a:r>
              <a:rPr lang="en-US" sz="1600" dirty="0">
                <a:solidFill>
                  <a:schemeClr val="bg2">
                    <a:lumMod val="10000"/>
                    <a:lumOff val="90000"/>
                  </a:schemeClr>
                </a:solidFill>
              </a:rPr>
              <a:t>LIMIT 5 ;</a:t>
            </a:r>
            <a:endParaRPr lang="en-IN" sz="1600" dirty="0">
              <a:solidFill>
                <a:schemeClr val="bg2">
                  <a:lumMod val="10000"/>
                  <a:lumOff val="90000"/>
                </a:schemeClr>
              </a:solidFill>
            </a:endParaRPr>
          </a:p>
        </p:txBody>
      </p:sp>
      <p:sp>
        <p:nvSpPr>
          <p:cNvPr id="13" name="TextBox 12">
            <a:extLst>
              <a:ext uri="{FF2B5EF4-FFF2-40B4-BE49-F238E27FC236}">
                <a16:creationId xmlns:a16="http://schemas.microsoft.com/office/drawing/2014/main" id="{01D4DE8A-5234-F4A2-FA47-543564F35E62}"/>
              </a:ext>
            </a:extLst>
          </p:cNvPr>
          <p:cNvSpPr txBox="1"/>
          <p:nvPr/>
        </p:nvSpPr>
        <p:spPr>
          <a:xfrm>
            <a:off x="1493847" y="2043912"/>
            <a:ext cx="1287453" cy="369332"/>
          </a:xfrm>
          <a:prstGeom prst="rect">
            <a:avLst/>
          </a:prstGeom>
          <a:noFill/>
        </p:spPr>
        <p:txBody>
          <a:bodyPr wrap="square" rtlCol="0">
            <a:spAutoFit/>
          </a:bodyPr>
          <a:lstStyle/>
          <a:p>
            <a:r>
              <a:rPr lang="en-US" dirty="0">
                <a:solidFill>
                  <a:schemeClr val="tx2">
                    <a:lumMod val="60000"/>
                    <a:lumOff val="40000"/>
                  </a:schemeClr>
                </a:solidFill>
              </a:rPr>
              <a:t>QUERY :</a:t>
            </a:r>
            <a:endParaRPr lang="en-IN" dirty="0">
              <a:solidFill>
                <a:schemeClr val="tx2">
                  <a:lumMod val="60000"/>
                  <a:lumOff val="40000"/>
                </a:schemeClr>
              </a:solidFill>
            </a:endParaRPr>
          </a:p>
        </p:txBody>
      </p:sp>
      <p:pic>
        <p:nvPicPr>
          <p:cNvPr id="3" name="Picture 2">
            <a:extLst>
              <a:ext uri="{FF2B5EF4-FFF2-40B4-BE49-F238E27FC236}">
                <a16:creationId xmlns:a16="http://schemas.microsoft.com/office/drawing/2014/main" id="{EA7407EC-C143-CB85-8CB7-CD2BEA1FEE5A}"/>
              </a:ext>
            </a:extLst>
          </p:cNvPr>
          <p:cNvPicPr>
            <a:picLocks noChangeAspect="1"/>
          </p:cNvPicPr>
          <p:nvPr/>
        </p:nvPicPr>
        <p:blipFill>
          <a:blip r:embed="rId4"/>
          <a:stretch>
            <a:fillRect/>
          </a:stretch>
        </p:blipFill>
        <p:spPr>
          <a:xfrm>
            <a:off x="7688858" y="2938255"/>
            <a:ext cx="4169767" cy="1567069"/>
          </a:xfrm>
          <a:prstGeom prst="rect">
            <a:avLst/>
          </a:prstGeom>
        </p:spPr>
      </p:pic>
    </p:spTree>
    <p:extLst>
      <p:ext uri="{BB962C8B-B14F-4D97-AF65-F5344CB8AC3E}">
        <p14:creationId xmlns:p14="http://schemas.microsoft.com/office/powerpoint/2010/main" val="2905041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788E4-57DD-D644-4EBD-AE5681609A0D}"/>
              </a:ext>
            </a:extLst>
          </p:cNvPr>
          <p:cNvSpPr/>
          <p:nvPr/>
        </p:nvSpPr>
        <p:spPr>
          <a:xfrm>
            <a:off x="0" y="669956"/>
            <a:ext cx="12192000" cy="178353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829E56E-374D-4D98-027C-E3CB05CF7690}"/>
              </a:ext>
            </a:extLst>
          </p:cNvPr>
          <p:cNvSpPr txBox="1"/>
          <p:nvPr/>
        </p:nvSpPr>
        <p:spPr>
          <a:xfrm>
            <a:off x="187105" y="162962"/>
            <a:ext cx="11817790" cy="461665"/>
          </a:xfrm>
          <a:prstGeom prst="rect">
            <a:avLst/>
          </a:prstGeom>
          <a:noFill/>
        </p:spPr>
        <p:txBody>
          <a:bodyPr wrap="square" rtlCol="0">
            <a:spAutoFit/>
          </a:bodyPr>
          <a:lstStyle/>
          <a:p>
            <a:r>
              <a:rPr lang="en-IN" sz="2400" b="1" dirty="0">
                <a:latin typeface="+mj-lt"/>
              </a:rPr>
              <a:t>A</a:t>
            </a:r>
            <a:r>
              <a:rPr lang="en-IN" sz="2400" b="1" i="0" dirty="0">
                <a:effectLst/>
                <a:latin typeface="+mj-lt"/>
              </a:rPr>
              <a:t>d-hoc-Requests</a:t>
            </a:r>
            <a:endParaRPr lang="en-IN" sz="2400" b="1" dirty="0">
              <a:latin typeface="+mj-lt"/>
            </a:endParaRPr>
          </a:p>
        </p:txBody>
      </p:sp>
      <p:sp>
        <p:nvSpPr>
          <p:cNvPr id="7" name="TextBox 6">
            <a:extLst>
              <a:ext uri="{FF2B5EF4-FFF2-40B4-BE49-F238E27FC236}">
                <a16:creationId xmlns:a16="http://schemas.microsoft.com/office/drawing/2014/main" id="{35E06309-9BBA-8960-D79A-CD4078C6391E}"/>
              </a:ext>
            </a:extLst>
          </p:cNvPr>
          <p:cNvSpPr txBox="1"/>
          <p:nvPr/>
        </p:nvSpPr>
        <p:spPr>
          <a:xfrm>
            <a:off x="1493847" y="915391"/>
            <a:ext cx="10364778" cy="646331"/>
          </a:xfrm>
          <a:prstGeom prst="rect">
            <a:avLst/>
          </a:prstGeom>
          <a:noFill/>
        </p:spPr>
        <p:txBody>
          <a:bodyPr wrap="square" rtlCol="0">
            <a:spAutoFit/>
          </a:bodyPr>
          <a:lstStyle/>
          <a:p>
            <a:r>
              <a:rPr lang="en-US" dirty="0"/>
              <a:t>Get the complete report of the Gross sales amount for the customer “Atliq Exclusive” for each month . The final report contains these columns: Month, Year, Gross sales Amount . </a:t>
            </a:r>
            <a:endParaRPr lang="en-IN" dirty="0"/>
          </a:p>
        </p:txBody>
      </p:sp>
      <p:pic>
        <p:nvPicPr>
          <p:cNvPr id="9" name="Graphic 8" descr="Chevron arrows with solid fill">
            <a:extLst>
              <a:ext uri="{FF2B5EF4-FFF2-40B4-BE49-F238E27FC236}">
                <a16:creationId xmlns:a16="http://schemas.microsoft.com/office/drawing/2014/main" id="{55FAA9C5-331A-481B-BBF6-4EDCDD643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105" y="885447"/>
            <a:ext cx="676275" cy="676275"/>
          </a:xfrm>
          <a:prstGeom prst="rect">
            <a:avLst/>
          </a:prstGeom>
        </p:spPr>
      </p:pic>
      <p:sp>
        <p:nvSpPr>
          <p:cNvPr id="10" name="TextBox 9">
            <a:extLst>
              <a:ext uri="{FF2B5EF4-FFF2-40B4-BE49-F238E27FC236}">
                <a16:creationId xmlns:a16="http://schemas.microsoft.com/office/drawing/2014/main" id="{B127F35D-6E24-0D19-8222-2C022BD0CF9F}"/>
              </a:ext>
            </a:extLst>
          </p:cNvPr>
          <p:cNvSpPr txBox="1"/>
          <p:nvPr/>
        </p:nvSpPr>
        <p:spPr>
          <a:xfrm>
            <a:off x="877973" y="869641"/>
            <a:ext cx="615874" cy="707886"/>
          </a:xfrm>
          <a:prstGeom prst="rect">
            <a:avLst/>
          </a:prstGeom>
          <a:noFill/>
        </p:spPr>
        <p:txBody>
          <a:bodyPr wrap="none" rtlCol="0">
            <a:spAutoFit/>
          </a:bodyPr>
          <a:lstStyle/>
          <a:p>
            <a:r>
              <a:rPr lang="en-US" sz="4000" b="1" dirty="0">
                <a:solidFill>
                  <a:srgbClr val="1BC7BD"/>
                </a:solidFill>
              </a:rPr>
              <a:t>7</a:t>
            </a:r>
            <a:r>
              <a:rPr lang="en-US" sz="4000" b="1" dirty="0"/>
              <a:t>.</a:t>
            </a:r>
            <a:endParaRPr lang="en-IN" sz="4000" b="1" dirty="0"/>
          </a:p>
        </p:txBody>
      </p:sp>
      <p:sp>
        <p:nvSpPr>
          <p:cNvPr id="12" name="TextBox 11">
            <a:extLst>
              <a:ext uri="{FF2B5EF4-FFF2-40B4-BE49-F238E27FC236}">
                <a16:creationId xmlns:a16="http://schemas.microsoft.com/office/drawing/2014/main" id="{B8303531-C520-E5C5-F768-67086CC7E70B}"/>
              </a:ext>
            </a:extLst>
          </p:cNvPr>
          <p:cNvSpPr txBox="1"/>
          <p:nvPr/>
        </p:nvSpPr>
        <p:spPr>
          <a:xfrm>
            <a:off x="1493848" y="2142513"/>
            <a:ext cx="10202852" cy="3539430"/>
          </a:xfrm>
          <a:prstGeom prst="rect">
            <a:avLst/>
          </a:prstGeom>
          <a:noFill/>
        </p:spPr>
        <p:txBody>
          <a:bodyPr wrap="square" rtlCol="0">
            <a:spAutoFit/>
          </a:bodyPr>
          <a:lstStyle/>
          <a:p>
            <a:r>
              <a:rPr lang="en-US" sz="1600" dirty="0">
                <a:solidFill>
                  <a:schemeClr val="bg2">
                    <a:lumMod val="10000"/>
                    <a:lumOff val="90000"/>
                  </a:schemeClr>
                </a:solidFill>
              </a:rPr>
              <a:t>SELECT DATE_FORMAT(date, '%b') AS Month, YEAR(date) AS Year, ROUND(SUM(sold_quantity*gross_price)/1000000,2)</a:t>
            </a:r>
          </a:p>
          <a:p>
            <a:r>
              <a:rPr lang="en-US" sz="1600" dirty="0">
                <a:solidFill>
                  <a:schemeClr val="bg2">
                    <a:lumMod val="10000"/>
                    <a:lumOff val="90000"/>
                  </a:schemeClr>
                </a:solidFill>
              </a:rPr>
              <a:t>AS Gross_sales_Amount_mln</a:t>
            </a:r>
          </a:p>
          <a:p>
            <a:r>
              <a:rPr lang="en-US" sz="1600" dirty="0">
                <a:solidFill>
                  <a:schemeClr val="bg2">
                    <a:lumMod val="10000"/>
                    <a:lumOff val="90000"/>
                  </a:schemeClr>
                </a:solidFill>
              </a:rPr>
              <a:t>FROM fact_sales_monthly SM</a:t>
            </a:r>
          </a:p>
          <a:p>
            <a:r>
              <a:rPr lang="en-US" sz="1600" dirty="0">
                <a:solidFill>
                  <a:schemeClr val="bg2">
                    <a:lumMod val="10000"/>
                    <a:lumOff val="90000"/>
                  </a:schemeClr>
                </a:solidFill>
              </a:rPr>
              <a:t>JOIN</a:t>
            </a:r>
          </a:p>
          <a:p>
            <a:r>
              <a:rPr lang="en-US" sz="1600" dirty="0">
                <a:solidFill>
                  <a:schemeClr val="bg2">
                    <a:lumMod val="10000"/>
                    <a:lumOff val="90000"/>
                  </a:schemeClr>
                </a:solidFill>
              </a:rPr>
              <a:t>fact_gross_price GP ON</a:t>
            </a:r>
          </a:p>
          <a:p>
            <a:r>
              <a:rPr lang="en-US" sz="1600" dirty="0">
                <a:solidFill>
                  <a:schemeClr val="bg2">
                    <a:lumMod val="10000"/>
                    <a:lumOff val="90000"/>
                  </a:schemeClr>
                </a:solidFill>
              </a:rPr>
              <a:t>GP.product_code = SM.product_code</a:t>
            </a:r>
          </a:p>
          <a:p>
            <a:r>
              <a:rPr lang="en-US" sz="1600" dirty="0">
                <a:solidFill>
                  <a:schemeClr val="bg2">
                    <a:lumMod val="10000"/>
                    <a:lumOff val="90000"/>
                  </a:schemeClr>
                </a:solidFill>
              </a:rPr>
              <a:t>AND</a:t>
            </a:r>
          </a:p>
          <a:p>
            <a:r>
              <a:rPr lang="en-US" sz="1600" dirty="0">
                <a:solidFill>
                  <a:schemeClr val="bg2">
                    <a:lumMod val="10000"/>
                    <a:lumOff val="90000"/>
                  </a:schemeClr>
                </a:solidFill>
              </a:rPr>
              <a:t>GP.fiscal_year = SM.fiscal_year</a:t>
            </a:r>
          </a:p>
          <a:p>
            <a:r>
              <a:rPr lang="en-US" sz="1600" dirty="0">
                <a:solidFill>
                  <a:schemeClr val="bg2">
                    <a:lumMod val="10000"/>
                    <a:lumOff val="90000"/>
                  </a:schemeClr>
                </a:solidFill>
              </a:rPr>
              <a:t>WHERE</a:t>
            </a:r>
          </a:p>
          <a:p>
            <a:r>
              <a:rPr lang="en-US" sz="1600" dirty="0">
                <a:solidFill>
                  <a:schemeClr val="bg2">
                    <a:lumMod val="10000"/>
                    <a:lumOff val="90000"/>
                  </a:schemeClr>
                </a:solidFill>
              </a:rPr>
              <a:t>	customer_code = (SELECT MAX(customer_code)</a:t>
            </a:r>
          </a:p>
          <a:p>
            <a:r>
              <a:rPr lang="en-US" sz="1600" dirty="0">
                <a:solidFill>
                  <a:schemeClr val="bg2">
                    <a:lumMod val="10000"/>
                    <a:lumOff val="90000"/>
                  </a:schemeClr>
                </a:solidFill>
              </a:rPr>
              <a:t>	FROM dim_customer WHERE customer = "Atliq 	Exclusive")</a:t>
            </a:r>
          </a:p>
          <a:p>
            <a:r>
              <a:rPr lang="en-US" sz="1600" dirty="0">
                <a:solidFill>
                  <a:schemeClr val="bg2">
                    <a:lumMod val="10000"/>
                    <a:lumOff val="90000"/>
                  </a:schemeClr>
                </a:solidFill>
              </a:rPr>
              <a:t>GROUP BY date</a:t>
            </a:r>
          </a:p>
          <a:p>
            <a:r>
              <a:rPr lang="en-US" sz="1600" dirty="0">
                <a:solidFill>
                  <a:schemeClr val="bg2">
                    <a:lumMod val="10000"/>
                    <a:lumOff val="90000"/>
                  </a:schemeClr>
                </a:solidFill>
              </a:rPr>
              <a:t>ORDER BY Year ;</a:t>
            </a:r>
            <a:endParaRPr lang="en-IN" sz="1600" dirty="0">
              <a:solidFill>
                <a:schemeClr val="bg2">
                  <a:lumMod val="10000"/>
                  <a:lumOff val="90000"/>
                </a:schemeClr>
              </a:solidFill>
            </a:endParaRPr>
          </a:p>
        </p:txBody>
      </p:sp>
      <p:sp>
        <p:nvSpPr>
          <p:cNvPr id="13" name="TextBox 12">
            <a:extLst>
              <a:ext uri="{FF2B5EF4-FFF2-40B4-BE49-F238E27FC236}">
                <a16:creationId xmlns:a16="http://schemas.microsoft.com/office/drawing/2014/main" id="{01D4DE8A-5234-F4A2-FA47-543564F35E62}"/>
              </a:ext>
            </a:extLst>
          </p:cNvPr>
          <p:cNvSpPr txBox="1"/>
          <p:nvPr/>
        </p:nvSpPr>
        <p:spPr>
          <a:xfrm>
            <a:off x="1493847" y="1767687"/>
            <a:ext cx="1287453" cy="369332"/>
          </a:xfrm>
          <a:prstGeom prst="rect">
            <a:avLst/>
          </a:prstGeom>
          <a:noFill/>
        </p:spPr>
        <p:txBody>
          <a:bodyPr wrap="square" rtlCol="0">
            <a:spAutoFit/>
          </a:bodyPr>
          <a:lstStyle/>
          <a:p>
            <a:r>
              <a:rPr lang="en-US" dirty="0">
                <a:solidFill>
                  <a:schemeClr val="tx2">
                    <a:lumMod val="60000"/>
                    <a:lumOff val="40000"/>
                  </a:schemeClr>
                </a:solidFill>
              </a:rPr>
              <a:t>QUERY :</a:t>
            </a:r>
            <a:endParaRPr lang="en-IN" dirty="0">
              <a:solidFill>
                <a:schemeClr val="tx2">
                  <a:lumMod val="60000"/>
                  <a:lumOff val="40000"/>
                </a:schemeClr>
              </a:solidFill>
            </a:endParaRPr>
          </a:p>
        </p:txBody>
      </p:sp>
      <p:pic>
        <p:nvPicPr>
          <p:cNvPr id="6" name="Picture 5">
            <a:extLst>
              <a:ext uri="{FF2B5EF4-FFF2-40B4-BE49-F238E27FC236}">
                <a16:creationId xmlns:a16="http://schemas.microsoft.com/office/drawing/2014/main" id="{D67A1E81-F686-7BB2-973E-E9EA11960B5D}"/>
              </a:ext>
            </a:extLst>
          </p:cNvPr>
          <p:cNvPicPr>
            <a:picLocks noChangeAspect="1"/>
          </p:cNvPicPr>
          <p:nvPr/>
        </p:nvPicPr>
        <p:blipFill>
          <a:blip r:embed="rId4"/>
          <a:stretch>
            <a:fillRect/>
          </a:stretch>
        </p:blipFill>
        <p:spPr>
          <a:xfrm>
            <a:off x="8910637" y="2004757"/>
            <a:ext cx="2786063" cy="3814941"/>
          </a:xfrm>
          <a:prstGeom prst="rect">
            <a:avLst/>
          </a:prstGeom>
        </p:spPr>
      </p:pic>
    </p:spTree>
    <p:extLst>
      <p:ext uri="{BB962C8B-B14F-4D97-AF65-F5344CB8AC3E}">
        <p14:creationId xmlns:p14="http://schemas.microsoft.com/office/powerpoint/2010/main" val="5404650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203</TotalTime>
  <Words>1503</Words>
  <Application>Microsoft Office PowerPoint</Application>
  <PresentationFormat>Widescreen</PresentationFormat>
  <Paragraphs>153</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Century Gothic</vt:lpstr>
      <vt:lpstr>Wingdings 2</vt:lpstr>
      <vt:lpstr>Quotable</vt:lpstr>
      <vt:lpstr>Consumer Goods Ad-hoc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anuapam aditya</dc:creator>
  <cp:lastModifiedBy>anuapam aditya</cp:lastModifiedBy>
  <cp:revision>1</cp:revision>
  <dcterms:created xsi:type="dcterms:W3CDTF">2025-01-13T05:55:42Z</dcterms:created>
  <dcterms:modified xsi:type="dcterms:W3CDTF">2025-01-13T09:18:55Z</dcterms:modified>
</cp:coreProperties>
</file>